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 id="214748366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313850"/>
  <p:embeddedFontLst>
    <p:embeddedFont>
      <p:font typeface="Roboto"/>
      <p:regular r:id="rId41"/>
      <p:bold r:id="rId42"/>
      <p:italic r:id="rId43"/>
      <p:boldItalic r:id="rId44"/>
    </p:embeddedFont>
    <p:embeddedFont>
      <p:font typeface="Arial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gfQNdil2BhPUQblTBTFAedTHNo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8DEEAA-741A-40B0-BA70-4985930DF966}">
  <a:tblStyle styleId="{D98DEEAA-741A-40B0-BA70-4985930DF96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702CE05-D367-43A6-B155-1A7C5B9C177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4.xml"/><Relationship Id="rId44" Type="http://schemas.openxmlformats.org/officeDocument/2006/relationships/font" Target="fonts/Roboto-boldItalic.fntdata"/><Relationship Id="rId21" Type="http://schemas.openxmlformats.org/officeDocument/2006/relationships/slide" Target="slides/slide13.xml"/><Relationship Id="rId43" Type="http://schemas.openxmlformats.org/officeDocument/2006/relationships/font" Target="fonts/Roboto-italic.fntdata"/><Relationship Id="rId24" Type="http://schemas.openxmlformats.org/officeDocument/2006/relationships/slide" Target="slides/slide16.xml"/><Relationship Id="rId46" Type="http://customschemas.google.com/relationships/presentationmetadata" Target="metadata"/><Relationship Id="rId23" Type="http://schemas.openxmlformats.org/officeDocument/2006/relationships/slide" Target="slides/slide15.xml"/><Relationship Id="rId45" Type="http://schemas.openxmlformats.org/officeDocument/2006/relationships/font" Target="fonts/ArialBlack-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693"/>
          </a:xfrm>
          <a:prstGeom prst="rect">
            <a:avLst/>
          </a:prstGeom>
          <a:noFill/>
          <a:ln>
            <a:noFill/>
          </a:ln>
        </p:spPr>
        <p:txBody>
          <a:bodyPr anchorCtr="0" anchor="t" bIns="45650" lIns="91325" spcFirstLastPara="1" rIns="91325" wrap="square" tIns="45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65693"/>
          </a:xfrm>
          <a:prstGeom prst="rect">
            <a:avLst/>
          </a:prstGeom>
          <a:noFill/>
          <a:ln>
            <a:noFill/>
          </a:ln>
        </p:spPr>
        <p:txBody>
          <a:bodyPr anchorCtr="0" anchor="t" bIns="45650" lIns="91325" spcFirstLastPara="1" rIns="91325" wrap="square" tIns="4565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6554"/>
            <a:ext cx="2971800" cy="465693"/>
          </a:xfrm>
          <a:prstGeom prst="rect">
            <a:avLst/>
          </a:prstGeom>
          <a:noFill/>
          <a:ln>
            <a:noFill/>
          </a:ln>
        </p:spPr>
        <p:txBody>
          <a:bodyPr anchorCtr="0" anchor="b" bIns="45650" lIns="91325" spcFirstLastPara="1" rIns="91325" wrap="square" tIns="45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 name="Google Shape;83;p1:notes"/>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84" name="Google Shape;84;p1:notes"/>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31" name="Google Shape;231;p8: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49" name="Google Shape;249;p9: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57" name="Google Shape;257;p10: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ec905a9b9_11_2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68" name="Google Shape;268;g13ec905a9b9_11_2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78" name="Google Shape;278;p1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ec905a9b9_11_3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90" name="Google Shape;290;g13ec905a9b9_11_3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ec905a9b9_11_4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03" name="Google Shape;303;g13ec905a9b9_11_4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ec905a9b9_11_5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10" name="Google Shape;310;g13ec905a9b9_11_5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ec905a9b9_11_6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1" name="Google Shape;321;g13ec905a9b9_11_62:notes"/>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22" name="Google Shape;322;g13ec905a9b9_11_62:notes"/>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33" name="Google Shape;333;p1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ec905a9b9_8_61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ec905a9b9_8_61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This is how we planned our workflow since Day 1 after selecting the data set.</a:t>
            </a:r>
            <a:endParaRPr/>
          </a:p>
        </p:txBody>
      </p:sp>
      <p:sp>
        <p:nvSpPr>
          <p:cNvPr id="94" name="Google Shape;94;g13ec905a9b9_8_616: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ec905a9b9_29_11: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55" name="Google Shape;355;g13ec905a9b9_29_1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9: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First we used RPart to fit a big tree. Since the CP is the minimum improvement needed at each node, we are allowing the tree to grow through a very small CP. Now we try fitting it to the training set and predict on the validation set, and we get an average RMSE of 44.58 in sample and 60.08 out of sample. The individual tree is overfitting the training data and therefore we can see that we get lower RMSE in sample with bigger trees but not the case for out of sample predictions.</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364" name="Google Shape;364;p19: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ec905a9b9_0_0: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Let’s look at a graphical representation of the cross-validated results from plotcp. Now let’s prune the tree using the CP value that gave us the lowest loss out of sample, and we get RMSE of 56.96 in the validation set, and 76.64% variance explained. We can see that even with a pruned tree, it is not doing a very good job predicting the number of registered users out of sample.</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374" name="Google Shape;374;g13ec905a9b9_0_0: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ec905a9b9_0_24: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Using random forests, we first tried using 11(bagging) and 3 predictors with 200 and 500 trees. We can see that we get a minimum out of sample loss of 49.449, which is much better than a pruned tree. Plotting the out of bag errors against a random forest of 1000 trees demonstrates that it does not take a large number of trees to minimize the prediction error estimates. </a:t>
            </a:r>
            <a:r>
              <a:rPr lang="en-US">
                <a:latin typeface="Times New Roman"/>
                <a:ea typeface="Times New Roman"/>
                <a:cs typeface="Times New Roman"/>
                <a:sym typeface="Times New Roman"/>
              </a:rPr>
              <a:t> Clearly we get a lower out of sample loss when we use the entire predictor set. </a:t>
            </a:r>
            <a:r>
              <a:rPr lang="en-US">
                <a:latin typeface="Times New Roman"/>
                <a:ea typeface="Times New Roman"/>
                <a:cs typeface="Times New Roman"/>
                <a:sym typeface="Times New Roman"/>
              </a:rPr>
              <a:t> Therefore we suspect that i</a:t>
            </a:r>
            <a:r>
              <a:rPr lang="en-US">
                <a:latin typeface="Times New Roman"/>
                <a:ea typeface="Times New Roman"/>
                <a:cs typeface="Times New Roman"/>
                <a:sym typeface="Times New Roman"/>
              </a:rPr>
              <a:t>t is possible that these predictor variables are correlated to each other and we are getting some variable interaction. </a:t>
            </a:r>
            <a:r>
              <a:rPr lang="en-US">
                <a:latin typeface="Times New Roman"/>
                <a:ea typeface="Times New Roman"/>
                <a:cs typeface="Times New Roman"/>
                <a:sym typeface="Times New Roman"/>
              </a:rPr>
              <a:t>Thus we want to see if we can reduce the prediction errors further by exploring with bagging a little more. </a:t>
            </a:r>
            <a:endParaRPr/>
          </a:p>
        </p:txBody>
      </p:sp>
      <p:sp>
        <p:nvSpPr>
          <p:cNvPr id="384" name="Google Shape;384;g13ec905a9b9_0_24: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ec905a9b9_25_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What we found was that using 100 trees both gave us out of bag loss of around 48.8 and 82.8% variance explained. This suggests that the improvement in prediction performance with more trees is negligible, and we would favor the bagging model with 100 trees for efficiency. Looking at the variable importance, hr is clearly the most impactful variable.</a:t>
            </a:r>
            <a:endParaRPr/>
          </a:p>
        </p:txBody>
      </p:sp>
      <p:sp>
        <p:nvSpPr>
          <p:cNvPr id="393" name="Google Shape;393;g13ec905a9b9_25_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We then tried boosting to see if we can get a better result by tuning the depth, number of trees and lamba (which is the crushing parameter). We were able to find the best out of sample loss of 48.39 using a depth of 20, 500 trees and 0.05 lambda. We can see that increasing the depth, which also increases the complexity of the tree actually contributed the most to reducing out of sample loss, </a:t>
            </a:r>
            <a:r>
              <a:rPr lang="en-US">
                <a:latin typeface="Times New Roman"/>
                <a:ea typeface="Times New Roman"/>
                <a:cs typeface="Times New Roman"/>
                <a:sym typeface="Times New Roman"/>
              </a:rPr>
              <a:t>which is consistent with what we suspected using bagging, since increasing the complexity captures the stronger variable interactions better.</a:t>
            </a:r>
            <a:r>
              <a:rPr lang="en-US">
                <a:latin typeface="Times New Roman"/>
                <a:ea typeface="Times New Roman"/>
                <a:cs typeface="Times New Roman"/>
                <a:sym typeface="Times New Roman"/>
              </a:rPr>
              <a:t> Also, fitting a large number of trees results in the best in sample error of 5.4 but it is overfitting and results in poor out of sample predictions. So we get pretty much the same result from boosting and bagging, and we can see that hr is again the most important variable by far.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02" name="Google Shape;402;p2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ec905a9b9_0_75: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Now we fit the best bagging and boosting methods to the combined training and validation set, and get the loss on the testing set. We find that the results are consistent with what we found in the validation set. From boosting, we get 84.84% variance explained and 45.6 RMSE on the testing set. From bagging, we get 82.2% variance explained and 46.2 RMSE. So both bagging and boosting produced similar results on the testing set, with boosting just slightly better.</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10" name="Google Shape;410;g13ec905a9b9_0_75: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ec905a9b9_0_52: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17" name="Google Shape;417;g13ec905a9b9_0_52: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ec905a9b9_0_95: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We used the same approach to predict the casual users, and we found that boosting and bagging produced very similar results in the test set, and both were significantly better than fitting a pruned tree. Plotting the users against hours, we can see that there is a clear pattern where there are significantly more registered users during rush hours, whereas for the casual users it’s more spread out during the day. Looking at the variable influence, we can observe that hour is still the most impactful variable in predicting casual users, but the temperature variables’s </a:t>
            </a:r>
            <a:r>
              <a:rPr lang="en-US"/>
              <a:t>relative influence have increased.</a:t>
            </a:r>
            <a:endParaRPr/>
          </a:p>
        </p:txBody>
      </p:sp>
      <p:sp>
        <p:nvSpPr>
          <p:cNvPr id="423" name="Google Shape;423;g13ec905a9b9_0_95: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ec905a9b9_27_1: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ec905a9b9_27_1: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34" name="Google Shape;434;g13ec905a9b9_27_1: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Ever since we were here in Austin, we saw a number of bikes stacked by the </a:t>
            </a:r>
            <a:r>
              <a:rPr lang="en-US"/>
              <a:t>walkways</a:t>
            </a:r>
            <a:r>
              <a:rPr lang="en-US"/>
              <a:t>. I personally felt this was a </a:t>
            </a:r>
            <a:r>
              <a:rPr lang="en-US"/>
              <a:t>convenient mode of commute on the way to college. Inspired by these experiences that me and my team had, we took the trips data from Capital Bikeshare to predict the demand of bike users w.r.t the type of users whether they are registered or casual</a:t>
            </a:r>
            <a:r>
              <a:rPr lang="en-US"/>
              <a:t> </a:t>
            </a:r>
            <a:endParaRPr/>
          </a:p>
        </p:txBody>
      </p:sp>
      <p:sp>
        <p:nvSpPr>
          <p:cNvPr id="142" name="Google Shape;142;p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ec905a9b9_0_118: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ec905a9b9_0_118: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41" name="Google Shape;441;g13ec905a9b9_0_118: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ed2dc843c_0_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ed2dc843c_0_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48" name="Google Shape;448;g13ed2dc843c_0_6: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ed2dc843c_0_12: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3ed2dc843c_0_12: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55" name="Google Shape;455;g13ed2dc843c_0_12: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Our data is already normalized having 17380 rows in total. The data comprises of the number rides registered and casual users are taking on an hourly basis and how the number of rides </a:t>
            </a:r>
            <a:r>
              <a:rPr lang="en-US"/>
              <a:t>change</a:t>
            </a:r>
            <a:r>
              <a:rPr lang="en-US"/>
              <a:t> based on  Day of the week, Season and Weather situations etc. </a:t>
            </a:r>
            <a:endParaRPr/>
          </a:p>
          <a:p>
            <a:pPr indent="0" lvl="0" marL="0" rtl="0" algn="l">
              <a:spcBef>
                <a:spcPts val="360"/>
              </a:spcBef>
              <a:spcAft>
                <a:spcPts val="0"/>
              </a:spcAft>
              <a:buNone/>
            </a:pPr>
            <a:r>
              <a:rPr lang="en-US"/>
              <a:t>We’ve also done One Hot encoding to convert the data from categorical to numerical as we are trying to predict a quantitative factor. We’ve taken 50% of our data to be training, 25% to be testing and 25% to be validation.</a:t>
            </a:r>
            <a:endParaRPr/>
          </a:p>
        </p:txBody>
      </p:sp>
      <p:sp>
        <p:nvSpPr>
          <p:cNvPr id="149" name="Google Shape;149;p3: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Here’s the seasonal analysis on the number of rides wrt registered and casual users for the years 2011 and 2012. We have observed that the number of rides for registered is significantly more than that of the casual rides in both the years. Summer has the maximum number of rides followed by Spring and then Fall. Winter has got the least number of rides. While Casual rides follow a similar seasonal patterns , the magnitude of rides  are really less that are within the average and we have observed a significant range of outliers for casual rides.</a:t>
            </a:r>
            <a:endParaRPr/>
          </a:p>
        </p:txBody>
      </p:sp>
      <p:sp>
        <p:nvSpPr>
          <p:cNvPr id="160" name="Google Shape;160;p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In addition to the seasonal analysis, we’ve drilled down the number of rides per season further to day of week for both registered and casual users. We have observed high number of rides for registered users </a:t>
            </a:r>
            <a:r>
              <a:rPr lang="en-US"/>
              <a:t>across</a:t>
            </a:r>
            <a:r>
              <a:rPr lang="en-US"/>
              <a:t> the week and a significant decrease over the weekend. We have seen a contrasting model for casual users where the number of rides in the weekend are higher than the ones </a:t>
            </a:r>
            <a:r>
              <a:rPr lang="en-US"/>
              <a:t>across</a:t>
            </a:r>
            <a:r>
              <a:rPr lang="en-US"/>
              <a:t> the week.</a:t>
            </a:r>
            <a:endParaRPr/>
          </a:p>
        </p:txBody>
      </p:sp>
      <p:sp>
        <p:nvSpPr>
          <p:cNvPr id="170" name="Google Shape;170;p5: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ed2b30182_0_0: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We can see that there isnt a significant influence of weather conditions like humidity, windspeed and temperature on the registered user rides while casual users are subject to an influence based on weather conditions. </a:t>
            </a:r>
            <a:endParaRPr/>
          </a:p>
        </p:txBody>
      </p:sp>
      <p:sp>
        <p:nvSpPr>
          <p:cNvPr id="182" name="Google Shape;182;g13ed2b30182_0_0: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Based on the analysis of different patterns that we observed for casual and registered users, we decided on running both parametric and non parametric models. We’ve talen</a:t>
            </a:r>
            <a:endParaRPr/>
          </a:p>
        </p:txBody>
      </p:sp>
      <p:sp>
        <p:nvSpPr>
          <p:cNvPr id="201" name="Google Shape;201;p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ec905a9b9_19_0: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17" name="Google Shape;217;g13ec905a9b9_19_0: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 name="Shape 12"/>
        <p:cNvGrpSpPr/>
        <p:nvPr/>
      </p:nvGrpSpPr>
      <p:grpSpPr>
        <a:xfrm>
          <a:off x="0" y="0"/>
          <a:ext cx="0" cy="0"/>
          <a:chOff x="0" y="0"/>
          <a:chExt cx="0" cy="0"/>
        </a:xfrm>
      </p:grpSpPr>
      <p:sp>
        <p:nvSpPr>
          <p:cNvPr id="13" name="Google Shape;13;p2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9" name="Shape 49"/>
        <p:cNvGrpSpPr/>
        <p:nvPr/>
      </p:nvGrpSpPr>
      <p:grpSpPr>
        <a:xfrm>
          <a:off x="0" y="0"/>
          <a:ext cx="0" cy="0"/>
          <a:chOff x="0" y="0"/>
          <a:chExt cx="0" cy="0"/>
        </a:xfrm>
      </p:grpSpPr>
      <p:sp>
        <p:nvSpPr>
          <p:cNvPr id="50" name="Google Shape;50;p35"/>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35"/>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3" name="Shape 53"/>
        <p:cNvGrpSpPr/>
        <p:nvPr/>
      </p:nvGrpSpPr>
      <p:grpSpPr>
        <a:xfrm>
          <a:off x="0" y="0"/>
          <a:ext cx="0" cy="0"/>
          <a:chOff x="0" y="0"/>
          <a:chExt cx="0" cy="0"/>
        </a:xfrm>
      </p:grpSpPr>
      <p:sp>
        <p:nvSpPr>
          <p:cNvPr id="54" name="Google Shape;54;p36"/>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6"/>
          <p:cNvSpPr/>
          <p:nvPr>
            <p:ph idx="2" type="pic"/>
          </p:nvPr>
        </p:nvSpPr>
        <p:spPr>
          <a:xfrm>
            <a:off x="1792288" y="685800"/>
            <a:ext cx="5486400" cy="3086100"/>
          </a:xfrm>
          <a:prstGeom prst="rect">
            <a:avLst/>
          </a:prstGeom>
          <a:noFill/>
          <a:ln>
            <a:noFill/>
          </a:ln>
        </p:spPr>
      </p:sp>
      <p:sp>
        <p:nvSpPr>
          <p:cNvPr id="56" name="Google Shape;56;p36"/>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g13ec905a9b9_11_3"/>
          <p:cNvSpPr txBox="1"/>
          <p:nvPr>
            <p:ph type="title"/>
          </p:nvPr>
        </p:nvSpPr>
        <p:spPr>
          <a:xfrm>
            <a:off x="457200" y="777478"/>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g13ec905a9b9_11_3"/>
          <p:cNvSpPr txBox="1"/>
          <p:nvPr>
            <p:ph idx="1" type="body"/>
          </p:nvPr>
        </p:nvSpPr>
        <p:spPr>
          <a:xfrm>
            <a:off x="457200" y="1771650"/>
            <a:ext cx="8229600" cy="2914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g13ec905a9b9_11_6"/>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g13ec905a9b9_11_6"/>
          <p:cNvSpPr txBox="1"/>
          <p:nvPr>
            <p:ph idx="1" type="body"/>
          </p:nvPr>
        </p:nvSpPr>
        <p:spPr>
          <a:xfrm>
            <a:off x="457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g13ec905a9b9_11_6"/>
          <p:cNvSpPr txBox="1"/>
          <p:nvPr>
            <p:ph idx="2" type="body"/>
          </p:nvPr>
        </p:nvSpPr>
        <p:spPr>
          <a:xfrm>
            <a:off x="4648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g13ec905a9b9_11_1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g13ec905a9b9_11_1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g13ec905a9b9_11_13"/>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g13ec905a9b9_11_13"/>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3" name="Shape 73"/>
        <p:cNvGrpSpPr/>
        <p:nvPr/>
      </p:nvGrpSpPr>
      <p:grpSpPr>
        <a:xfrm>
          <a:off x="0" y="0"/>
          <a:ext cx="0" cy="0"/>
          <a:chOff x="0" y="0"/>
          <a:chExt cx="0" cy="0"/>
        </a:xfrm>
      </p:grpSpPr>
      <p:sp>
        <p:nvSpPr>
          <p:cNvPr id="74" name="Google Shape;74;g13ec905a9b9_11_16"/>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g13ec905a9b9_11_16"/>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6" name="Google Shape;76;g13ec905a9b9_11_16"/>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7" name="Shape 77"/>
        <p:cNvGrpSpPr/>
        <p:nvPr/>
      </p:nvGrpSpPr>
      <p:grpSpPr>
        <a:xfrm>
          <a:off x="0" y="0"/>
          <a:ext cx="0" cy="0"/>
          <a:chOff x="0" y="0"/>
          <a:chExt cx="0" cy="0"/>
        </a:xfrm>
      </p:grpSpPr>
      <p:sp>
        <p:nvSpPr>
          <p:cNvPr id="78" name="Google Shape;78;g13ec905a9b9_11_20"/>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g13ec905a9b9_11_20"/>
          <p:cNvSpPr/>
          <p:nvPr>
            <p:ph idx="2" type="pic"/>
          </p:nvPr>
        </p:nvSpPr>
        <p:spPr>
          <a:xfrm>
            <a:off x="1792288" y="685800"/>
            <a:ext cx="5486400" cy="3086100"/>
          </a:xfrm>
          <a:prstGeom prst="rect">
            <a:avLst/>
          </a:prstGeom>
          <a:noFill/>
          <a:ln>
            <a:noFill/>
          </a:ln>
        </p:spPr>
      </p:sp>
      <p:sp>
        <p:nvSpPr>
          <p:cNvPr id="80" name="Google Shape;80;g13ec905a9b9_11_20"/>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1597343"/>
            <a:ext cx="7772400" cy="11029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400"/>
              <a:buFont typeface="Arial"/>
              <a:buNone/>
              <a:defRPr>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262626"/>
              </a:buClr>
              <a:buSzPts val="3200"/>
              <a:buNone/>
              <a:defRPr>
                <a:solidFill>
                  <a:srgbClr val="262626"/>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9"/>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9"/>
          <p:cNvSpPr txBox="1"/>
          <p:nvPr>
            <p:ph idx="1" type="body"/>
          </p:nvPr>
        </p:nvSpPr>
        <p:spPr>
          <a:xfrm>
            <a:off x="457200" y="1737360"/>
            <a:ext cx="8229600" cy="29489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262626"/>
              </a:buClr>
              <a:buSzPts val="1800"/>
              <a:buChar char="•"/>
              <a:defRPr/>
            </a:lvl1pPr>
            <a:lvl2pPr indent="-342900" lvl="1" marL="914400" algn="l">
              <a:spcBef>
                <a:spcPts val="360"/>
              </a:spcBef>
              <a:spcAft>
                <a:spcPts val="0"/>
              </a:spcAft>
              <a:buClr>
                <a:srgbClr val="262626"/>
              </a:buClr>
              <a:buSzPts val="1800"/>
              <a:buChar char="–"/>
              <a:defRPr/>
            </a:lvl2pPr>
            <a:lvl3pPr indent="-342900" lvl="2" marL="1371600" algn="l">
              <a:spcBef>
                <a:spcPts val="360"/>
              </a:spcBef>
              <a:spcAft>
                <a:spcPts val="0"/>
              </a:spcAft>
              <a:buClr>
                <a:srgbClr val="262626"/>
              </a:buClr>
              <a:buSzPts val="1800"/>
              <a:buChar char="•"/>
              <a:defRPr/>
            </a:lvl3pPr>
            <a:lvl4pPr indent="-342900" lvl="3" marL="1828800" algn="l">
              <a:spcBef>
                <a:spcPts val="360"/>
              </a:spcBef>
              <a:spcAft>
                <a:spcPts val="0"/>
              </a:spcAft>
              <a:buClr>
                <a:srgbClr val="262626"/>
              </a:buClr>
              <a:buSzPts val="1800"/>
              <a:buChar char="–"/>
              <a:defRPr/>
            </a:lvl4pPr>
            <a:lvl5pPr indent="-342900" lvl="4" marL="2286000" algn="l">
              <a:spcBef>
                <a:spcPts val="360"/>
              </a:spcBef>
              <a:spcAft>
                <a:spcPts val="0"/>
              </a:spcAft>
              <a:buClr>
                <a:srgbClr val="262626"/>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30"/>
          <p:cNvSpPr txBox="1"/>
          <p:nvPr>
            <p:ph type="title"/>
          </p:nvPr>
        </p:nvSpPr>
        <p:spPr>
          <a:xfrm>
            <a:off x="457200" y="62865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457200" y="1474470"/>
            <a:ext cx="4038600" cy="301752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262626"/>
              </a:buClr>
              <a:buSzPts val="2800"/>
              <a:buChar char="•"/>
              <a:defRPr sz="2800"/>
            </a:lvl1pPr>
            <a:lvl2pPr indent="-381000" lvl="1" marL="914400" algn="l">
              <a:spcBef>
                <a:spcPts val="480"/>
              </a:spcBef>
              <a:spcAft>
                <a:spcPts val="0"/>
              </a:spcAft>
              <a:buClr>
                <a:srgbClr val="262626"/>
              </a:buClr>
              <a:buSzPts val="2400"/>
              <a:buChar char="–"/>
              <a:defRPr sz="2400"/>
            </a:lvl2pPr>
            <a:lvl3pPr indent="-355600" lvl="2" marL="1371600" algn="l">
              <a:spcBef>
                <a:spcPts val="400"/>
              </a:spcBef>
              <a:spcAft>
                <a:spcPts val="0"/>
              </a:spcAft>
              <a:buClr>
                <a:srgbClr val="262626"/>
              </a:buClr>
              <a:buSzPts val="2000"/>
              <a:buChar char="•"/>
              <a:defRPr sz="2000"/>
            </a:lvl3pPr>
            <a:lvl4pPr indent="-342900" lvl="3" marL="1828800" algn="l">
              <a:spcBef>
                <a:spcPts val="360"/>
              </a:spcBef>
              <a:spcAft>
                <a:spcPts val="0"/>
              </a:spcAft>
              <a:buClr>
                <a:srgbClr val="262626"/>
              </a:buClr>
              <a:buSzPts val="1800"/>
              <a:buChar char="–"/>
              <a:defRPr sz="1800"/>
            </a:lvl4pPr>
            <a:lvl5pPr indent="-342900" lvl="4" marL="2286000" algn="l">
              <a:spcBef>
                <a:spcPts val="360"/>
              </a:spcBef>
              <a:spcAft>
                <a:spcPts val="0"/>
              </a:spcAft>
              <a:buClr>
                <a:srgbClr val="262626"/>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30"/>
          <p:cNvSpPr txBox="1"/>
          <p:nvPr>
            <p:ph idx="2" type="body"/>
          </p:nvPr>
        </p:nvSpPr>
        <p:spPr>
          <a:xfrm>
            <a:off x="4648200" y="1474470"/>
            <a:ext cx="4038600" cy="301752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262626"/>
              </a:buClr>
              <a:buSzPts val="2800"/>
              <a:buChar char="•"/>
              <a:defRPr sz="2800"/>
            </a:lvl1pPr>
            <a:lvl2pPr indent="-381000" lvl="1" marL="914400" algn="l">
              <a:spcBef>
                <a:spcPts val="480"/>
              </a:spcBef>
              <a:spcAft>
                <a:spcPts val="0"/>
              </a:spcAft>
              <a:buClr>
                <a:srgbClr val="262626"/>
              </a:buClr>
              <a:buSzPts val="2400"/>
              <a:buChar char="–"/>
              <a:defRPr sz="2400"/>
            </a:lvl2pPr>
            <a:lvl3pPr indent="-355600" lvl="2" marL="1371600" algn="l">
              <a:spcBef>
                <a:spcPts val="400"/>
              </a:spcBef>
              <a:spcAft>
                <a:spcPts val="0"/>
              </a:spcAft>
              <a:buClr>
                <a:srgbClr val="262626"/>
              </a:buClr>
              <a:buSzPts val="2000"/>
              <a:buChar char="•"/>
              <a:defRPr sz="2000"/>
            </a:lvl3pPr>
            <a:lvl4pPr indent="-342900" lvl="3" marL="1828800" algn="l">
              <a:spcBef>
                <a:spcPts val="360"/>
              </a:spcBef>
              <a:spcAft>
                <a:spcPts val="0"/>
              </a:spcAft>
              <a:buClr>
                <a:srgbClr val="262626"/>
              </a:buClr>
              <a:buSzPts val="1800"/>
              <a:buChar char="–"/>
              <a:defRPr sz="1800"/>
            </a:lvl4pPr>
            <a:lvl5pPr indent="-342900" lvl="4" marL="2286000" algn="l">
              <a:spcBef>
                <a:spcPts val="360"/>
              </a:spcBef>
              <a:spcAft>
                <a:spcPts val="0"/>
              </a:spcAft>
              <a:buClr>
                <a:srgbClr val="262626"/>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sp>
        <p:nvSpPr>
          <p:cNvPr id="26" name="Google Shape;26;p31"/>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1"/>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262626"/>
              </a:buClr>
              <a:buSzPts val="3200"/>
              <a:buChar char="•"/>
              <a:defRPr sz="3200"/>
            </a:lvl1pPr>
            <a:lvl2pPr indent="-406400" lvl="1" marL="914400" algn="l">
              <a:spcBef>
                <a:spcPts val="560"/>
              </a:spcBef>
              <a:spcAft>
                <a:spcPts val="0"/>
              </a:spcAft>
              <a:buClr>
                <a:srgbClr val="262626"/>
              </a:buClr>
              <a:buSzPts val="2800"/>
              <a:buChar char="–"/>
              <a:defRPr sz="2800"/>
            </a:lvl2pPr>
            <a:lvl3pPr indent="-381000" lvl="2" marL="1371600" algn="l">
              <a:spcBef>
                <a:spcPts val="480"/>
              </a:spcBef>
              <a:spcAft>
                <a:spcPts val="0"/>
              </a:spcAft>
              <a:buClr>
                <a:srgbClr val="262626"/>
              </a:buClr>
              <a:buSzPts val="2400"/>
              <a:buChar char="•"/>
              <a:defRPr sz="2400"/>
            </a:lvl3pPr>
            <a:lvl4pPr indent="-355600" lvl="3" marL="1828800" algn="l">
              <a:spcBef>
                <a:spcPts val="400"/>
              </a:spcBef>
              <a:spcAft>
                <a:spcPts val="0"/>
              </a:spcAft>
              <a:buClr>
                <a:srgbClr val="262626"/>
              </a:buClr>
              <a:buSzPts val="2000"/>
              <a:buChar char="–"/>
              <a:defRPr sz="2000"/>
            </a:lvl4pPr>
            <a:lvl5pPr indent="-355600" lvl="4" marL="2286000" algn="l">
              <a:spcBef>
                <a:spcPts val="400"/>
              </a:spcBef>
              <a:spcAft>
                <a:spcPts val="0"/>
              </a:spcAft>
              <a:buClr>
                <a:srgbClr val="262626"/>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8" name="Google Shape;28;p31"/>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262626"/>
              </a:buClr>
              <a:buSzPts val="1400"/>
              <a:buNone/>
              <a:defRPr sz="1400"/>
            </a:lvl1pPr>
            <a:lvl2pPr indent="-228600" lvl="1" marL="914400" algn="l">
              <a:spcBef>
                <a:spcPts val="240"/>
              </a:spcBef>
              <a:spcAft>
                <a:spcPts val="0"/>
              </a:spcAft>
              <a:buClr>
                <a:srgbClr val="262626"/>
              </a:buClr>
              <a:buSzPts val="1200"/>
              <a:buNone/>
              <a:defRPr sz="1200"/>
            </a:lvl2pPr>
            <a:lvl3pPr indent="-228600" lvl="2" marL="1371600" algn="l">
              <a:spcBef>
                <a:spcPts val="200"/>
              </a:spcBef>
              <a:spcAft>
                <a:spcPts val="0"/>
              </a:spcAft>
              <a:buClr>
                <a:srgbClr val="262626"/>
              </a:buClr>
              <a:buSzPts val="1000"/>
              <a:buNone/>
              <a:defRPr sz="1000"/>
            </a:lvl3pPr>
            <a:lvl4pPr indent="-228600" lvl="3" marL="1828800" algn="l">
              <a:spcBef>
                <a:spcPts val="180"/>
              </a:spcBef>
              <a:spcAft>
                <a:spcPts val="0"/>
              </a:spcAft>
              <a:buClr>
                <a:srgbClr val="262626"/>
              </a:buClr>
              <a:buSzPts val="900"/>
              <a:buNone/>
              <a:defRPr sz="900"/>
            </a:lvl4pPr>
            <a:lvl5pPr indent="-228600" lvl="4" marL="2286000" algn="l">
              <a:spcBef>
                <a:spcPts val="180"/>
              </a:spcBef>
              <a:spcAft>
                <a:spcPts val="0"/>
              </a:spcAft>
              <a:buClr>
                <a:srgbClr val="262626"/>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32"/>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2"/>
          <p:cNvSpPr/>
          <p:nvPr>
            <p:ph idx="2" type="pic"/>
          </p:nvPr>
        </p:nvSpPr>
        <p:spPr>
          <a:xfrm>
            <a:off x="1792288" y="685800"/>
            <a:ext cx="5486400" cy="3086100"/>
          </a:xfrm>
          <a:prstGeom prst="rect">
            <a:avLst/>
          </a:prstGeom>
          <a:noFill/>
          <a:ln>
            <a:noFill/>
          </a:ln>
        </p:spPr>
      </p:sp>
      <p:sp>
        <p:nvSpPr>
          <p:cNvPr id="32" name="Google Shape;32;p32"/>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262626"/>
              </a:buClr>
              <a:buSzPts val="1400"/>
              <a:buNone/>
              <a:defRPr sz="1400"/>
            </a:lvl1pPr>
            <a:lvl2pPr indent="-228600" lvl="1" marL="914400" algn="l">
              <a:spcBef>
                <a:spcPts val="240"/>
              </a:spcBef>
              <a:spcAft>
                <a:spcPts val="0"/>
              </a:spcAft>
              <a:buClr>
                <a:srgbClr val="262626"/>
              </a:buClr>
              <a:buSzPts val="1200"/>
              <a:buNone/>
              <a:defRPr sz="1200"/>
            </a:lvl2pPr>
            <a:lvl3pPr indent="-228600" lvl="2" marL="1371600" algn="l">
              <a:spcBef>
                <a:spcPts val="200"/>
              </a:spcBef>
              <a:spcAft>
                <a:spcPts val="0"/>
              </a:spcAft>
              <a:buClr>
                <a:srgbClr val="262626"/>
              </a:buClr>
              <a:buSzPts val="1000"/>
              <a:buNone/>
              <a:defRPr sz="1000"/>
            </a:lvl3pPr>
            <a:lvl4pPr indent="-228600" lvl="3" marL="1828800" algn="l">
              <a:spcBef>
                <a:spcPts val="180"/>
              </a:spcBef>
              <a:spcAft>
                <a:spcPts val="0"/>
              </a:spcAft>
              <a:buClr>
                <a:srgbClr val="262626"/>
              </a:buClr>
              <a:buSzPts val="900"/>
              <a:buNone/>
              <a:defRPr sz="900"/>
            </a:lvl4pPr>
            <a:lvl5pPr indent="-228600" lvl="4" marL="2286000" algn="l">
              <a:spcBef>
                <a:spcPts val="180"/>
              </a:spcBef>
              <a:spcAft>
                <a:spcPts val="0"/>
              </a:spcAft>
              <a:buClr>
                <a:srgbClr val="262626"/>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26"/>
          <p:cNvSpPr txBox="1"/>
          <p:nvPr>
            <p:ph type="title"/>
          </p:nvPr>
        </p:nvSpPr>
        <p:spPr>
          <a:xfrm>
            <a:off x="457200" y="777478"/>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457200" y="1771650"/>
            <a:ext cx="8229600" cy="2914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7"/>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7"/>
          <p:cNvSpPr txBox="1"/>
          <p:nvPr>
            <p:ph idx="1" type="body"/>
          </p:nvPr>
        </p:nvSpPr>
        <p:spPr>
          <a:xfrm>
            <a:off x="457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27"/>
          <p:cNvSpPr txBox="1"/>
          <p:nvPr>
            <p:ph idx="2" type="body"/>
          </p:nvPr>
        </p:nvSpPr>
        <p:spPr>
          <a:xfrm>
            <a:off x="4648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3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62865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262626"/>
              </a:buClr>
              <a:buSzPts val="4400"/>
              <a:buFont typeface="Arial"/>
              <a:buNone/>
              <a:defRPr b="0" i="0" sz="44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457200" y="1680210"/>
            <a:ext cx="8229600" cy="294894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262626"/>
              </a:buClr>
              <a:buSzPts val="3200"/>
              <a:buFont typeface="Arial"/>
              <a:buChar char="•"/>
              <a:defRPr b="0" i="0" sz="32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rgbClr val="262626"/>
              </a:buClr>
              <a:buSzPts val="2800"/>
              <a:buFont typeface="Arial"/>
              <a:buChar char="–"/>
              <a:defRPr b="0" i="0" sz="2800" u="none" cap="none" strike="noStrike">
                <a:solidFill>
                  <a:srgbClr val="262626"/>
                </a:solidFill>
                <a:latin typeface="Arial"/>
                <a:ea typeface="Arial"/>
                <a:cs typeface="Arial"/>
                <a:sym typeface="Arial"/>
              </a:defRPr>
            </a:lvl2pPr>
            <a:lvl3pPr indent="-381000" lvl="2" marL="1371600" marR="0" rtl="0" algn="l">
              <a:spcBef>
                <a:spcPts val="480"/>
              </a:spcBef>
              <a:spcAft>
                <a:spcPts val="0"/>
              </a:spcAft>
              <a:buClr>
                <a:srgbClr val="262626"/>
              </a:buClr>
              <a:buSzPts val="2400"/>
              <a:buFont typeface="Arial"/>
              <a:buChar char="•"/>
              <a:defRPr b="0" i="0" sz="2400" u="none" cap="none" strike="noStrike">
                <a:solidFill>
                  <a:srgbClr val="262626"/>
                </a:solidFill>
                <a:latin typeface="Arial"/>
                <a:ea typeface="Arial"/>
                <a:cs typeface="Arial"/>
                <a:sym typeface="Arial"/>
              </a:defRPr>
            </a:lvl3pPr>
            <a:lvl4pPr indent="-355600" lvl="3" marL="1828800" marR="0" rtl="0" algn="l">
              <a:spcBef>
                <a:spcPts val="400"/>
              </a:spcBef>
              <a:spcAft>
                <a:spcPts val="0"/>
              </a:spcAft>
              <a:buClr>
                <a:srgbClr val="262626"/>
              </a:buClr>
              <a:buSzPts val="2000"/>
              <a:buFont typeface="Arial"/>
              <a:buChar char="–"/>
              <a:defRPr b="0" i="0" sz="2000" u="none" cap="none" strike="noStrike">
                <a:solidFill>
                  <a:srgbClr val="262626"/>
                </a:solidFill>
                <a:latin typeface="Arial"/>
                <a:ea typeface="Arial"/>
                <a:cs typeface="Arial"/>
                <a:sym typeface="Arial"/>
              </a:defRPr>
            </a:lvl4pPr>
            <a:lvl5pPr indent="-355600" lvl="4" marL="2286000" marR="0" rtl="0" algn="l">
              <a:spcBef>
                <a:spcPts val="400"/>
              </a:spcBef>
              <a:spcAft>
                <a:spcPts val="0"/>
              </a:spcAft>
              <a:buClr>
                <a:srgbClr val="262626"/>
              </a:buClr>
              <a:buSzPts val="2000"/>
              <a:buFont typeface="Arial"/>
              <a:buChar char="»"/>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3" name="Shape 33"/>
        <p:cNvGrpSpPr/>
        <p:nvPr/>
      </p:nvGrpSpPr>
      <p:grpSpPr>
        <a:xfrm>
          <a:off x="0" y="0"/>
          <a:ext cx="0" cy="0"/>
          <a:chOff x="0" y="0"/>
          <a:chExt cx="0" cy="0"/>
        </a:xfrm>
      </p:grpSpPr>
      <p:sp>
        <p:nvSpPr>
          <p:cNvPr id="34" name="Google Shape;34;p25"/>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25"/>
          <p:cNvSpPr txBox="1"/>
          <p:nvPr>
            <p:ph idx="1" type="body"/>
          </p:nvPr>
        </p:nvSpPr>
        <p:spPr>
          <a:xfrm>
            <a:off x="457200" y="1679972"/>
            <a:ext cx="8229600" cy="291465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7" name="Shape 57"/>
        <p:cNvGrpSpPr/>
        <p:nvPr/>
      </p:nvGrpSpPr>
      <p:grpSpPr>
        <a:xfrm>
          <a:off x="0" y="0"/>
          <a:ext cx="0" cy="0"/>
          <a:chOff x="0" y="0"/>
          <a:chExt cx="0" cy="0"/>
        </a:xfrm>
      </p:grpSpPr>
      <p:sp>
        <p:nvSpPr>
          <p:cNvPr id="58" name="Google Shape;58;g13ec905a9b9_11_0"/>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g13ec905a9b9_11_0"/>
          <p:cNvSpPr txBox="1"/>
          <p:nvPr>
            <p:ph idx="1" type="body"/>
          </p:nvPr>
        </p:nvSpPr>
        <p:spPr>
          <a:xfrm>
            <a:off x="457200" y="1679972"/>
            <a:ext cx="8229600" cy="291465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24.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47.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archive.ics.uci.edu/ml/datasets/Bike+Sharing+Dataset" TargetMode="External"/><Relationship Id="rId5" Type="http://schemas.openxmlformats.org/officeDocument/2006/relationships/hyperlink" Target="https://ride.capitalbikeshare.com/system-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49.png"/><Relationship Id="rId8"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cxnSp>
        <p:nvCxnSpPr>
          <p:cNvPr id="86" name="Google Shape;86;p1"/>
          <p:cNvCxnSpPr/>
          <p:nvPr/>
        </p:nvCxnSpPr>
        <p:spPr>
          <a:xfrm>
            <a:off x="5112150" y="2755850"/>
            <a:ext cx="3581400" cy="0"/>
          </a:xfrm>
          <a:prstGeom prst="straightConnector1">
            <a:avLst/>
          </a:prstGeom>
          <a:noFill/>
          <a:ln cap="flat" cmpd="sng" w="19050">
            <a:solidFill>
              <a:srgbClr val="BF5700"/>
            </a:solidFill>
            <a:prstDash val="solid"/>
            <a:round/>
            <a:headEnd len="sm" w="sm" type="none"/>
            <a:tailEnd len="sm" w="sm" type="none"/>
          </a:ln>
        </p:spPr>
      </p:cxnSp>
      <p:sp>
        <p:nvSpPr>
          <p:cNvPr id="87" name="Google Shape;87;p1"/>
          <p:cNvSpPr txBox="1"/>
          <p:nvPr/>
        </p:nvSpPr>
        <p:spPr>
          <a:xfrm>
            <a:off x="5112150" y="3096950"/>
            <a:ext cx="3951300" cy="1472700"/>
          </a:xfrm>
          <a:prstGeom prst="rect">
            <a:avLst/>
          </a:prstGeom>
          <a:noFill/>
          <a:ln>
            <a:noFill/>
          </a:ln>
        </p:spPr>
        <p:txBody>
          <a:bodyPr anchorCtr="0" anchor="t" bIns="45700" lIns="91425" spcFirstLastPara="1" rIns="91425" wrap="square" tIns="45700">
            <a:noAutofit/>
          </a:bodyPr>
          <a:lstStyle/>
          <a:p>
            <a:pPr indent="0" lvl="0" marL="0" marR="0" rtl="0" algn="l">
              <a:lnSpc>
                <a:spcPct val="50000"/>
              </a:lnSpc>
              <a:spcBef>
                <a:spcPts val="0"/>
              </a:spcBef>
              <a:spcAft>
                <a:spcPts val="0"/>
              </a:spcAft>
              <a:buNone/>
            </a:pPr>
            <a:r>
              <a:rPr lang="en-US" sz="1550">
                <a:solidFill>
                  <a:srgbClr val="BF5700"/>
                </a:solidFill>
                <a:latin typeface="Arial Black"/>
                <a:ea typeface="Arial Black"/>
                <a:cs typeface="Arial Black"/>
                <a:sym typeface="Arial Black"/>
              </a:rPr>
              <a:t>TEAM</a:t>
            </a:r>
            <a:endParaRPr sz="1550">
              <a:solidFill>
                <a:srgbClr val="BF5700"/>
              </a:solidFill>
              <a:latin typeface="Arial Black"/>
              <a:ea typeface="Arial Black"/>
              <a:cs typeface="Arial Black"/>
              <a:sym typeface="Arial Black"/>
            </a:endParaRPr>
          </a:p>
          <a:p>
            <a:pPr indent="0" lvl="0" marL="0" marR="0" rtl="0" algn="l">
              <a:lnSpc>
                <a:spcPct val="50000"/>
              </a:lnSpc>
              <a:spcBef>
                <a:spcPts val="0"/>
              </a:spcBef>
              <a:spcAft>
                <a:spcPts val="0"/>
              </a:spcAft>
              <a:buNone/>
            </a:pPr>
            <a:r>
              <a:t/>
            </a:r>
            <a:endParaRPr sz="1550">
              <a:solidFill>
                <a:srgbClr val="BF5700"/>
              </a:solidFill>
              <a:latin typeface="Arial Black"/>
              <a:ea typeface="Arial Black"/>
              <a:cs typeface="Arial Black"/>
              <a:sym typeface="Arial Black"/>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Mihir Deshpande (MD46487)</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Pengwei Wang (PW8574)</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Sreekar Lanka (SL54387)</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Akhila Guttikonda (AG79445)</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Parthiv Borgohain (PB25347)</a:t>
            </a:r>
            <a:endParaRPr sz="1550">
              <a:solidFill>
                <a:srgbClr val="BF5700"/>
              </a:solidFill>
            </a:endParaRPr>
          </a:p>
        </p:txBody>
      </p:sp>
      <p:sp>
        <p:nvSpPr>
          <p:cNvPr id="88" name="Google Shape;88;p1"/>
          <p:cNvSpPr txBox="1"/>
          <p:nvPr/>
        </p:nvSpPr>
        <p:spPr>
          <a:xfrm>
            <a:off x="4339800" y="817675"/>
            <a:ext cx="4804200" cy="1542900"/>
          </a:xfrm>
          <a:prstGeom prst="rect">
            <a:avLst/>
          </a:prstGeom>
          <a:noFill/>
          <a:ln>
            <a:noFill/>
          </a:ln>
        </p:spPr>
        <p:txBody>
          <a:bodyPr anchorCtr="0" anchor="b" bIns="45700" lIns="91425" spcFirstLastPara="1" rIns="91425" wrap="square" tIns="45700">
            <a:noAutofit/>
          </a:bodyPr>
          <a:lstStyle/>
          <a:p>
            <a:pPr indent="0" lvl="0" marL="0" marR="0" rtl="0" algn="ctr">
              <a:lnSpc>
                <a:spcPct val="83333"/>
              </a:lnSpc>
              <a:spcBef>
                <a:spcPts val="0"/>
              </a:spcBef>
              <a:spcAft>
                <a:spcPts val="0"/>
              </a:spcAft>
              <a:buClr>
                <a:schemeClr val="lt1"/>
              </a:buClr>
              <a:buSzPts val="4800"/>
              <a:buFont typeface="Arial Black"/>
              <a:buNone/>
            </a:pPr>
            <a:r>
              <a:rPr b="1" lang="en-US" sz="4000">
                <a:solidFill>
                  <a:srgbClr val="BF5700"/>
                </a:solidFill>
                <a:latin typeface="Arial Black"/>
                <a:ea typeface="Arial Black"/>
                <a:cs typeface="Arial Black"/>
                <a:sym typeface="Arial Black"/>
              </a:rPr>
              <a:t>Why you Bikein’?</a:t>
            </a:r>
            <a:endParaRPr b="1" i="0" sz="4000" u="none" cap="none" strike="noStrike">
              <a:solidFill>
                <a:srgbClr val="BF5700"/>
              </a:solidFill>
              <a:latin typeface="Arial Black"/>
              <a:ea typeface="Arial Black"/>
              <a:cs typeface="Arial Black"/>
              <a:sym typeface="Arial Black"/>
            </a:endParaRPr>
          </a:p>
        </p:txBody>
      </p:sp>
      <p:pic>
        <p:nvPicPr>
          <p:cNvPr id="89" name="Google Shape;89;p1"/>
          <p:cNvPicPr preferRelativeResize="0"/>
          <p:nvPr/>
        </p:nvPicPr>
        <p:blipFill rotWithShape="1">
          <a:blip r:embed="rId3">
            <a:alphaModFix/>
          </a:blip>
          <a:srcRect b="0" l="0" r="0" t="0"/>
          <a:stretch/>
        </p:blipFill>
        <p:spPr>
          <a:xfrm>
            <a:off x="7266603" y="-176826"/>
            <a:ext cx="1877397" cy="914399"/>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4223" y="0"/>
            <a:ext cx="459631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34" name="Google Shape;234;p8"/>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Simple model with all predictors   -</a:t>
            </a:r>
            <a:endParaRPr/>
          </a:p>
        </p:txBody>
      </p:sp>
      <p:sp>
        <p:nvSpPr>
          <p:cNvPr id="235" name="Google Shape;235;p8"/>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pic>
        <p:nvPicPr>
          <p:cNvPr id="236" name="Google Shape;236;p8"/>
          <p:cNvPicPr preferRelativeResize="0"/>
          <p:nvPr/>
        </p:nvPicPr>
        <p:blipFill rotWithShape="1">
          <a:blip r:embed="rId3">
            <a:alphaModFix/>
          </a:blip>
          <a:srcRect b="0" l="0" r="0" t="0"/>
          <a:stretch/>
        </p:blipFill>
        <p:spPr>
          <a:xfrm>
            <a:off x="3505200" y="1420261"/>
            <a:ext cx="4191000" cy="200025"/>
          </a:xfrm>
          <a:prstGeom prst="rect">
            <a:avLst/>
          </a:prstGeom>
          <a:noFill/>
          <a:ln>
            <a:noFill/>
          </a:ln>
        </p:spPr>
      </p:pic>
      <p:sp>
        <p:nvSpPr>
          <p:cNvPr id="237" name="Google Shape;237;p8"/>
          <p:cNvSpPr txBox="1"/>
          <p:nvPr/>
        </p:nvSpPr>
        <p:spPr>
          <a:xfrm>
            <a:off x="6096000" y="4818450"/>
            <a:ext cx="2886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38" name="Google Shape;238;p8"/>
          <p:cNvPicPr preferRelativeResize="0"/>
          <p:nvPr/>
        </p:nvPicPr>
        <p:blipFill rotWithShape="1">
          <a:blip r:embed="rId4">
            <a:alphaModFix/>
          </a:blip>
          <a:srcRect b="14357" l="0" r="0" t="2439"/>
          <a:stretch/>
        </p:blipFill>
        <p:spPr>
          <a:xfrm>
            <a:off x="1025491" y="2182261"/>
            <a:ext cx="2478104" cy="2514600"/>
          </a:xfrm>
          <a:prstGeom prst="rect">
            <a:avLst/>
          </a:prstGeom>
          <a:noFill/>
          <a:ln>
            <a:noFill/>
          </a:ln>
        </p:spPr>
      </p:pic>
      <p:sp>
        <p:nvSpPr>
          <p:cNvPr id="239" name="Google Shape;239;p8"/>
          <p:cNvSpPr/>
          <p:nvPr/>
        </p:nvSpPr>
        <p:spPr>
          <a:xfrm>
            <a:off x="1014061" y="2526915"/>
            <a:ext cx="2325704"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40" name="Google Shape;240;p8"/>
          <p:cNvSpPr/>
          <p:nvPr/>
        </p:nvSpPr>
        <p:spPr>
          <a:xfrm>
            <a:off x="1013459" y="3363361"/>
            <a:ext cx="2325704"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241" name="Google Shape;241;p8"/>
          <p:cNvPicPr preferRelativeResize="0"/>
          <p:nvPr/>
        </p:nvPicPr>
        <p:blipFill rotWithShape="1">
          <a:blip r:embed="rId5">
            <a:alphaModFix/>
          </a:blip>
          <a:srcRect b="0" l="0" r="0" t="0"/>
          <a:stretch/>
        </p:blipFill>
        <p:spPr>
          <a:xfrm>
            <a:off x="4694655" y="2306804"/>
            <a:ext cx="2802689" cy="2062162"/>
          </a:xfrm>
          <a:prstGeom prst="rect">
            <a:avLst/>
          </a:prstGeom>
          <a:noFill/>
          <a:ln>
            <a:noFill/>
          </a:ln>
        </p:spPr>
      </p:pic>
      <p:sp>
        <p:nvSpPr>
          <p:cNvPr id="242" name="Google Shape;242;p8"/>
          <p:cNvSpPr/>
          <p:nvPr/>
        </p:nvSpPr>
        <p:spPr>
          <a:xfrm>
            <a:off x="4694655" y="3199773"/>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43" name="Google Shape;243;p8"/>
          <p:cNvSpPr/>
          <p:nvPr/>
        </p:nvSpPr>
        <p:spPr>
          <a:xfrm>
            <a:off x="4709895" y="3395620"/>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44" name="Google Shape;244;p8"/>
          <p:cNvSpPr/>
          <p:nvPr/>
        </p:nvSpPr>
        <p:spPr>
          <a:xfrm>
            <a:off x="4694655" y="3784369"/>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245" name="Google Shape;245;p8"/>
          <p:cNvPicPr preferRelativeResize="0"/>
          <p:nvPr/>
        </p:nvPicPr>
        <p:blipFill rotWithShape="1">
          <a:blip r:embed="rId6">
            <a:alphaModFix/>
          </a:blip>
          <a:srcRect b="9290" l="0" r="0" t="0"/>
          <a:stretch/>
        </p:blipFill>
        <p:spPr>
          <a:xfrm>
            <a:off x="1752600" y="1706173"/>
            <a:ext cx="5124450" cy="276482"/>
          </a:xfrm>
          <a:prstGeom prst="rect">
            <a:avLst/>
          </a:prstGeom>
          <a:noFill/>
          <a:ln>
            <a:noFill/>
          </a:ln>
        </p:spPr>
      </p:pic>
      <p:sp>
        <p:nvSpPr>
          <p:cNvPr id="246" name="Google Shape;246;p8"/>
          <p:cNvSpPr/>
          <p:nvPr/>
        </p:nvSpPr>
        <p:spPr>
          <a:xfrm>
            <a:off x="4686300" y="3006984"/>
            <a:ext cx="2583180" cy="74354"/>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9"/>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52" name="Google Shape;252;p9"/>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400"/>
              <a:buNone/>
            </a:pPr>
            <a:r>
              <a:rPr b="1" lang="en-US" sz="1400"/>
              <a:t>What are singularities ?</a:t>
            </a:r>
            <a:endParaRPr b="1"/>
          </a:p>
          <a:p>
            <a:pPr indent="0" lvl="0" marL="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Singularity is the extreme form of multicollinearity - when a perfect linear relationship exists between variables or, in other terms, when the correlation coefficient is equal to 1.0 or -1.0</a:t>
            </a:r>
            <a:endParaRPr/>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Usually happens when encoding dummy variables during data preprocessing</a:t>
            </a:r>
            <a:endParaRPr/>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Leads to incorrect calculations of coefficients with the OLS method</a:t>
            </a:r>
            <a:endParaRPr/>
          </a:p>
        </p:txBody>
      </p:sp>
      <p:sp>
        <p:nvSpPr>
          <p:cNvPr id="253" name="Google Shape;253;p9"/>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54" name="Google Shape;254;p9"/>
          <p:cNvSpPr txBox="1"/>
          <p:nvPr/>
        </p:nvSpPr>
        <p:spPr>
          <a:xfrm>
            <a:off x="2781300" y="2537460"/>
            <a:ext cx="3581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X</a:t>
            </a:r>
            <a:r>
              <a:rPr baseline="-25000" lang="en-US" sz="2400">
                <a:solidFill>
                  <a:schemeClr val="dk1"/>
                </a:solidFill>
                <a:latin typeface="Arial"/>
                <a:ea typeface="Arial"/>
                <a:cs typeface="Arial"/>
                <a:sym typeface="Arial"/>
              </a:rPr>
              <a:t>1</a:t>
            </a:r>
            <a:r>
              <a:rPr lang="en-US" sz="2400">
                <a:solidFill>
                  <a:schemeClr val="dk1"/>
                </a:solidFill>
                <a:latin typeface="Arial"/>
                <a:ea typeface="Arial"/>
                <a:cs typeface="Arial"/>
                <a:sym typeface="Arial"/>
              </a:rPr>
              <a:t>= a*X</a:t>
            </a:r>
            <a:r>
              <a:rPr baseline="-25000" lang="en-US" sz="2400">
                <a:solidFill>
                  <a:schemeClr val="dk1"/>
                </a:solidFill>
                <a:latin typeface="Arial"/>
                <a:ea typeface="Arial"/>
                <a:cs typeface="Arial"/>
                <a:sym typeface="Arial"/>
              </a:rPr>
              <a:t>2</a:t>
            </a:r>
            <a:r>
              <a:rPr lang="en-US" sz="2400">
                <a:solidFill>
                  <a:schemeClr val="dk1"/>
                </a:solidFill>
                <a:latin typeface="Arial"/>
                <a:ea typeface="Arial"/>
                <a:cs typeface="Arial"/>
                <a:sym typeface="Arial"/>
              </a:rPr>
              <a:t> + b*X</a:t>
            </a:r>
            <a:r>
              <a:rPr baseline="-25000" lang="en-US" sz="2400">
                <a:solidFill>
                  <a:schemeClr val="dk1"/>
                </a:solidFill>
                <a:latin typeface="Arial"/>
                <a:ea typeface="Arial"/>
                <a:cs typeface="Arial"/>
                <a:sym typeface="Arial"/>
              </a:rPr>
              <a:t>3</a:t>
            </a:r>
            <a:r>
              <a:rPr lang="en-US" sz="2400">
                <a:solidFill>
                  <a:schemeClr val="dk1"/>
                </a:solidFill>
                <a:latin typeface="Arial"/>
                <a:ea typeface="Arial"/>
                <a:cs typeface="Arial"/>
                <a:sym typeface="Arial"/>
              </a:rPr>
              <a:t> + 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0"/>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pic>
        <p:nvPicPr>
          <p:cNvPr id="260" name="Google Shape;260;p10"/>
          <p:cNvPicPr preferRelativeResize="0"/>
          <p:nvPr>
            <p:ph idx="1" type="body"/>
          </p:nvPr>
        </p:nvPicPr>
        <p:blipFill rotWithShape="1">
          <a:blip r:embed="rId3">
            <a:alphaModFix/>
          </a:blip>
          <a:srcRect b="0" l="0" r="0" t="0"/>
          <a:stretch/>
        </p:blipFill>
        <p:spPr>
          <a:xfrm>
            <a:off x="458804" y="1316810"/>
            <a:ext cx="4753357" cy="618968"/>
          </a:xfrm>
          <a:prstGeom prst="rect">
            <a:avLst/>
          </a:prstGeom>
          <a:noFill/>
          <a:ln>
            <a:noFill/>
          </a:ln>
        </p:spPr>
      </p:pic>
      <p:sp>
        <p:nvSpPr>
          <p:cNvPr id="261" name="Google Shape;261;p10"/>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pic>
        <p:nvPicPr>
          <p:cNvPr id="262" name="Google Shape;262;p10"/>
          <p:cNvPicPr preferRelativeResize="0"/>
          <p:nvPr/>
        </p:nvPicPr>
        <p:blipFill rotWithShape="1">
          <a:blip r:embed="rId4">
            <a:alphaModFix/>
          </a:blip>
          <a:srcRect b="0" l="0" r="0" t="0"/>
          <a:stretch/>
        </p:blipFill>
        <p:spPr>
          <a:xfrm>
            <a:off x="22860" y="1909661"/>
            <a:ext cx="4671346" cy="2869695"/>
          </a:xfrm>
          <a:prstGeom prst="rect">
            <a:avLst/>
          </a:prstGeom>
          <a:noFill/>
          <a:ln>
            <a:noFill/>
          </a:ln>
        </p:spPr>
      </p:pic>
      <p:pic>
        <p:nvPicPr>
          <p:cNvPr id="263" name="Google Shape;263;p10"/>
          <p:cNvPicPr preferRelativeResize="0"/>
          <p:nvPr/>
        </p:nvPicPr>
        <p:blipFill rotWithShape="1">
          <a:blip r:embed="rId5">
            <a:alphaModFix/>
          </a:blip>
          <a:srcRect b="0" l="0" r="0" t="0"/>
          <a:stretch/>
        </p:blipFill>
        <p:spPr>
          <a:xfrm>
            <a:off x="4610100" y="1997291"/>
            <a:ext cx="4366546" cy="2682451"/>
          </a:xfrm>
          <a:prstGeom prst="rect">
            <a:avLst/>
          </a:prstGeom>
          <a:noFill/>
          <a:ln>
            <a:noFill/>
          </a:ln>
        </p:spPr>
      </p:pic>
      <p:pic>
        <p:nvPicPr>
          <p:cNvPr id="264" name="Google Shape;264;p10"/>
          <p:cNvPicPr preferRelativeResize="0"/>
          <p:nvPr/>
        </p:nvPicPr>
        <p:blipFill rotWithShape="1">
          <a:blip r:embed="rId6">
            <a:alphaModFix/>
          </a:blip>
          <a:srcRect b="0" l="0" r="0" t="0"/>
          <a:stretch/>
        </p:blipFill>
        <p:spPr>
          <a:xfrm>
            <a:off x="5867400" y="1181192"/>
            <a:ext cx="2102249" cy="445102"/>
          </a:xfrm>
          <a:prstGeom prst="rect">
            <a:avLst/>
          </a:prstGeom>
          <a:noFill/>
          <a:ln>
            <a:noFill/>
          </a:ln>
        </p:spPr>
      </p:pic>
      <p:pic>
        <p:nvPicPr>
          <p:cNvPr id="265" name="Google Shape;265;p10"/>
          <p:cNvPicPr preferRelativeResize="0"/>
          <p:nvPr/>
        </p:nvPicPr>
        <p:blipFill rotWithShape="1">
          <a:blip r:embed="rId7">
            <a:alphaModFix/>
          </a:blip>
          <a:srcRect b="0" l="0" r="0" t="0"/>
          <a:stretch/>
        </p:blipFill>
        <p:spPr>
          <a:xfrm>
            <a:off x="5877917" y="1733076"/>
            <a:ext cx="2813943" cy="445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3ec905a9b9_11_24"/>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71" name="Google Shape;271;g13ec905a9b9_11_24"/>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72" name="Google Shape;272;g13ec905a9b9_11_24"/>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400"/>
              <a:buNone/>
            </a:pPr>
            <a:r>
              <a:rPr lang="en-US" sz="1400"/>
              <a:t>Other model building techniques to consider -</a:t>
            </a:r>
            <a:endParaRPr/>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Nth root model with all predictors –</a:t>
            </a:r>
            <a:endParaRPr/>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Log model with all predictors –</a:t>
            </a:r>
            <a:br>
              <a:rPr lang="en-US" sz="1400"/>
            </a:br>
            <a:br>
              <a:rPr lang="en-US" sz="1400"/>
            </a:br>
            <a:r>
              <a:rPr lang="en-US" sz="1400"/>
              <a:t>(Note we added a value of 1 to registered  no. of riders per hour because we log(0) is not defined)</a:t>
            </a:r>
            <a:endParaRPr/>
          </a:p>
        </p:txBody>
      </p:sp>
      <p:pic>
        <p:nvPicPr>
          <p:cNvPr id="273" name="Google Shape;273;g13ec905a9b9_11_24"/>
          <p:cNvPicPr preferRelativeResize="0"/>
          <p:nvPr/>
        </p:nvPicPr>
        <p:blipFill rotWithShape="1">
          <a:blip r:embed="rId3">
            <a:alphaModFix/>
          </a:blip>
          <a:srcRect b="0" l="0" r="0" t="0"/>
          <a:stretch/>
        </p:blipFill>
        <p:spPr>
          <a:xfrm>
            <a:off x="3657600" y="2130106"/>
            <a:ext cx="5114925" cy="209550"/>
          </a:xfrm>
          <a:prstGeom prst="rect">
            <a:avLst/>
          </a:prstGeom>
          <a:noFill/>
          <a:ln>
            <a:noFill/>
          </a:ln>
        </p:spPr>
      </p:pic>
      <p:sp>
        <p:nvSpPr>
          <p:cNvPr id="274" name="Google Shape;274;g13ec905a9b9_11_24"/>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75" name="Google Shape;275;g13ec905a9b9_11_24"/>
          <p:cNvPicPr preferRelativeResize="0"/>
          <p:nvPr/>
        </p:nvPicPr>
        <p:blipFill rotWithShape="1">
          <a:blip r:embed="rId4">
            <a:alphaModFix/>
          </a:blip>
          <a:srcRect b="0" l="0" r="0" t="0"/>
          <a:stretch/>
        </p:blipFill>
        <p:spPr>
          <a:xfrm>
            <a:off x="3276600" y="2647950"/>
            <a:ext cx="5114925" cy="19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1"/>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81" name="Google Shape;281;p11"/>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82" name="Google Shape;282;p11"/>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Nth root model with all predictors -</a:t>
            </a:r>
            <a:endParaRPr/>
          </a:p>
        </p:txBody>
      </p:sp>
      <p:pic>
        <p:nvPicPr>
          <p:cNvPr id="283" name="Google Shape;283;p11"/>
          <p:cNvPicPr preferRelativeResize="0"/>
          <p:nvPr/>
        </p:nvPicPr>
        <p:blipFill rotWithShape="1">
          <a:blip r:embed="rId3">
            <a:alphaModFix/>
          </a:blip>
          <a:srcRect b="0" l="0" r="0" t="0"/>
          <a:stretch/>
        </p:blipFill>
        <p:spPr>
          <a:xfrm>
            <a:off x="3577891" y="1355491"/>
            <a:ext cx="5114925" cy="209550"/>
          </a:xfrm>
          <a:prstGeom prst="rect">
            <a:avLst/>
          </a:prstGeom>
          <a:noFill/>
          <a:ln>
            <a:noFill/>
          </a:ln>
        </p:spPr>
      </p:pic>
      <p:sp>
        <p:nvSpPr>
          <p:cNvPr id="284" name="Google Shape;284;p11"/>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85" name="Google Shape;285;p11"/>
          <p:cNvPicPr preferRelativeResize="0"/>
          <p:nvPr/>
        </p:nvPicPr>
        <p:blipFill rotWithShape="1">
          <a:blip r:embed="rId4">
            <a:alphaModFix/>
          </a:blip>
          <a:srcRect b="0" l="0" r="0" t="0"/>
          <a:stretch/>
        </p:blipFill>
        <p:spPr>
          <a:xfrm>
            <a:off x="1447799" y="1904928"/>
            <a:ext cx="2939690" cy="2924942"/>
          </a:xfrm>
          <a:prstGeom prst="rect">
            <a:avLst/>
          </a:prstGeom>
          <a:noFill/>
          <a:ln>
            <a:noFill/>
          </a:ln>
        </p:spPr>
      </p:pic>
      <p:pic>
        <p:nvPicPr>
          <p:cNvPr id="286" name="Google Shape;286;p11"/>
          <p:cNvPicPr preferRelativeResize="0"/>
          <p:nvPr/>
        </p:nvPicPr>
        <p:blipFill rotWithShape="1">
          <a:blip r:embed="rId5">
            <a:alphaModFix/>
          </a:blip>
          <a:srcRect b="0" l="0" r="0" t="0"/>
          <a:stretch/>
        </p:blipFill>
        <p:spPr>
          <a:xfrm>
            <a:off x="4756513" y="2298218"/>
            <a:ext cx="3098225" cy="2138362"/>
          </a:xfrm>
          <a:prstGeom prst="rect">
            <a:avLst/>
          </a:prstGeom>
          <a:noFill/>
          <a:ln>
            <a:noFill/>
          </a:ln>
        </p:spPr>
      </p:pic>
      <p:sp>
        <p:nvSpPr>
          <p:cNvPr id="287" name="Google Shape;287;p11"/>
          <p:cNvSpPr txBox="1"/>
          <p:nvPr/>
        </p:nvSpPr>
        <p:spPr>
          <a:xfrm>
            <a:off x="800493" y="1627929"/>
            <a:ext cx="5565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 = 2</a:t>
            </a:r>
            <a:endParaRPr sz="2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3ec905a9b9_11_34"/>
          <p:cNvPicPr preferRelativeResize="0"/>
          <p:nvPr/>
        </p:nvPicPr>
        <p:blipFill rotWithShape="1">
          <a:blip r:embed="rId3">
            <a:alphaModFix/>
          </a:blip>
          <a:srcRect b="0" l="0" r="0" t="0"/>
          <a:stretch/>
        </p:blipFill>
        <p:spPr>
          <a:xfrm>
            <a:off x="98732" y="1123951"/>
            <a:ext cx="2949268" cy="1811791"/>
          </a:xfrm>
          <a:prstGeom prst="rect">
            <a:avLst/>
          </a:prstGeom>
          <a:noFill/>
          <a:ln>
            <a:noFill/>
          </a:ln>
        </p:spPr>
      </p:pic>
      <p:pic>
        <p:nvPicPr>
          <p:cNvPr id="293" name="Google Shape;293;g13ec905a9b9_11_34"/>
          <p:cNvPicPr preferRelativeResize="0"/>
          <p:nvPr/>
        </p:nvPicPr>
        <p:blipFill rotWithShape="1">
          <a:blip r:embed="rId4">
            <a:alphaModFix/>
          </a:blip>
          <a:srcRect b="0" l="0" r="0" t="0"/>
          <a:stretch/>
        </p:blipFill>
        <p:spPr>
          <a:xfrm>
            <a:off x="3048000" y="1106942"/>
            <a:ext cx="2976956" cy="1828800"/>
          </a:xfrm>
          <a:prstGeom prst="rect">
            <a:avLst/>
          </a:prstGeom>
          <a:noFill/>
          <a:ln>
            <a:noFill/>
          </a:ln>
        </p:spPr>
      </p:pic>
      <p:pic>
        <p:nvPicPr>
          <p:cNvPr id="294" name="Google Shape;294;g13ec905a9b9_11_34"/>
          <p:cNvPicPr preferRelativeResize="0"/>
          <p:nvPr/>
        </p:nvPicPr>
        <p:blipFill rotWithShape="1">
          <a:blip r:embed="rId5">
            <a:alphaModFix/>
          </a:blip>
          <a:srcRect b="0" l="0" r="0" t="0"/>
          <a:stretch/>
        </p:blipFill>
        <p:spPr>
          <a:xfrm>
            <a:off x="3048000" y="3122158"/>
            <a:ext cx="2976957" cy="1828800"/>
          </a:xfrm>
          <a:prstGeom prst="rect">
            <a:avLst/>
          </a:prstGeom>
          <a:noFill/>
          <a:ln>
            <a:noFill/>
          </a:ln>
        </p:spPr>
      </p:pic>
      <p:pic>
        <p:nvPicPr>
          <p:cNvPr id="295" name="Google Shape;295;g13ec905a9b9_11_34"/>
          <p:cNvPicPr preferRelativeResize="0"/>
          <p:nvPr/>
        </p:nvPicPr>
        <p:blipFill rotWithShape="1">
          <a:blip r:embed="rId6">
            <a:alphaModFix/>
          </a:blip>
          <a:srcRect b="0" l="0" r="0" t="0"/>
          <a:stretch/>
        </p:blipFill>
        <p:spPr>
          <a:xfrm>
            <a:off x="84887" y="3129324"/>
            <a:ext cx="2976958" cy="1828801"/>
          </a:xfrm>
          <a:prstGeom prst="rect">
            <a:avLst/>
          </a:prstGeom>
          <a:noFill/>
          <a:ln>
            <a:noFill/>
          </a:ln>
        </p:spPr>
      </p:pic>
      <p:pic>
        <p:nvPicPr>
          <p:cNvPr id="296" name="Google Shape;296;g13ec905a9b9_11_34"/>
          <p:cNvPicPr preferRelativeResize="0"/>
          <p:nvPr/>
        </p:nvPicPr>
        <p:blipFill rotWithShape="1">
          <a:blip r:embed="rId7">
            <a:alphaModFix/>
          </a:blip>
          <a:srcRect b="0" l="0" r="0" t="0"/>
          <a:stretch/>
        </p:blipFill>
        <p:spPr>
          <a:xfrm>
            <a:off x="6096002" y="1123951"/>
            <a:ext cx="2976956" cy="1828800"/>
          </a:xfrm>
          <a:prstGeom prst="rect">
            <a:avLst/>
          </a:prstGeom>
          <a:noFill/>
          <a:ln>
            <a:noFill/>
          </a:ln>
        </p:spPr>
      </p:pic>
      <p:pic>
        <p:nvPicPr>
          <p:cNvPr id="297" name="Google Shape;297;g13ec905a9b9_11_34"/>
          <p:cNvPicPr preferRelativeResize="0"/>
          <p:nvPr/>
        </p:nvPicPr>
        <p:blipFill rotWithShape="1">
          <a:blip r:embed="rId8">
            <a:alphaModFix/>
          </a:blip>
          <a:srcRect b="0" l="0" r="0" t="0"/>
          <a:stretch/>
        </p:blipFill>
        <p:spPr>
          <a:xfrm>
            <a:off x="6055436" y="3109846"/>
            <a:ext cx="2976956" cy="1828800"/>
          </a:xfrm>
          <a:prstGeom prst="rect">
            <a:avLst/>
          </a:prstGeom>
          <a:noFill/>
          <a:ln>
            <a:noFill/>
          </a:ln>
        </p:spPr>
      </p:pic>
      <p:sp>
        <p:nvSpPr>
          <p:cNvPr id="298" name="Google Shape;298;g13ec905a9b9_11_34"/>
          <p:cNvSpPr txBox="1"/>
          <p:nvPr/>
        </p:nvSpPr>
        <p:spPr>
          <a:xfrm>
            <a:off x="1229398" y="723841"/>
            <a:ext cx="904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 = 2</a:t>
            </a:r>
            <a:endParaRPr/>
          </a:p>
        </p:txBody>
      </p:sp>
      <p:sp>
        <p:nvSpPr>
          <p:cNvPr id="299" name="Google Shape;299;g13ec905a9b9_11_34"/>
          <p:cNvSpPr txBox="1"/>
          <p:nvPr/>
        </p:nvSpPr>
        <p:spPr>
          <a:xfrm>
            <a:off x="4178666" y="706832"/>
            <a:ext cx="904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 = 6</a:t>
            </a:r>
            <a:endParaRPr/>
          </a:p>
        </p:txBody>
      </p:sp>
      <p:sp>
        <p:nvSpPr>
          <p:cNvPr id="300" name="Google Shape;300;g13ec905a9b9_11_34"/>
          <p:cNvSpPr txBox="1"/>
          <p:nvPr/>
        </p:nvSpPr>
        <p:spPr>
          <a:xfrm>
            <a:off x="7010400" y="723841"/>
            <a:ext cx="16398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Log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aphicFrame>
        <p:nvGraphicFramePr>
          <p:cNvPr id="305" name="Google Shape;305;g13ec905a9b9_11_46"/>
          <p:cNvGraphicFramePr/>
          <p:nvPr/>
        </p:nvGraphicFramePr>
        <p:xfrm>
          <a:off x="1447800" y="1809750"/>
          <a:ext cx="3000000" cy="3000000"/>
        </p:xfrm>
        <a:graphic>
          <a:graphicData uri="http://schemas.openxmlformats.org/drawingml/2006/table">
            <a:tbl>
              <a:tblPr>
                <a:noFill/>
                <a:tableStyleId>{D98DEEAA-741A-40B0-BA70-4985930DF966}</a:tableStyleId>
              </a:tblPr>
              <a:tblGrid>
                <a:gridCol w="1524000"/>
                <a:gridCol w="1295400"/>
                <a:gridCol w="1404600"/>
                <a:gridCol w="1303000"/>
                <a:gridCol w="1045250"/>
              </a:tblGrid>
              <a:tr h="390525">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Model (Regression)</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RMSE (training)</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RMSE (test)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R-square (training)</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R-square (test)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Simple</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92.921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92.92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0.6267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0.599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2nd Root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88.99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0.729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0.632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6th Root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90.62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0.7731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0.617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Log Model</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92.72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0.786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0.6008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bl>
          </a:graphicData>
        </a:graphic>
      </p:graphicFrame>
      <p:sp>
        <p:nvSpPr>
          <p:cNvPr id="306" name="Google Shape;306;g13ec905a9b9_11_46"/>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07" name="Google Shape;307;g13ec905a9b9_11_46"/>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3ec905a9b9_11_52"/>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13" name="Google Shape;313;g13ec905a9b9_11_52"/>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Casual Users</a:t>
            </a:r>
            <a:endParaRPr/>
          </a:p>
        </p:txBody>
      </p:sp>
      <p:sp>
        <p:nvSpPr>
          <p:cNvPr id="314" name="Google Shape;314;g13ec905a9b9_11_52"/>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Root (N=6) model with all predictors -</a:t>
            </a:r>
            <a:endParaRPr/>
          </a:p>
        </p:txBody>
      </p:sp>
      <p:sp>
        <p:nvSpPr>
          <p:cNvPr id="315" name="Google Shape;315;g13ec905a9b9_11_52"/>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316" name="Google Shape;316;g13ec905a9b9_11_52"/>
          <p:cNvPicPr preferRelativeResize="0"/>
          <p:nvPr/>
        </p:nvPicPr>
        <p:blipFill rotWithShape="1">
          <a:blip r:embed="rId3">
            <a:alphaModFix/>
          </a:blip>
          <a:srcRect b="0" l="0" r="0" t="0"/>
          <a:stretch/>
        </p:blipFill>
        <p:spPr>
          <a:xfrm>
            <a:off x="3712544" y="1370888"/>
            <a:ext cx="4752975" cy="257175"/>
          </a:xfrm>
          <a:prstGeom prst="rect">
            <a:avLst/>
          </a:prstGeom>
          <a:noFill/>
          <a:ln>
            <a:noFill/>
          </a:ln>
        </p:spPr>
      </p:pic>
      <p:pic>
        <p:nvPicPr>
          <p:cNvPr id="317" name="Google Shape;317;g13ec905a9b9_11_52"/>
          <p:cNvPicPr preferRelativeResize="0"/>
          <p:nvPr/>
        </p:nvPicPr>
        <p:blipFill rotWithShape="1">
          <a:blip r:embed="rId4">
            <a:alphaModFix/>
          </a:blip>
          <a:srcRect b="0" l="0" r="0" t="0"/>
          <a:stretch/>
        </p:blipFill>
        <p:spPr>
          <a:xfrm>
            <a:off x="1094085" y="1707730"/>
            <a:ext cx="2842635" cy="3028950"/>
          </a:xfrm>
          <a:prstGeom prst="rect">
            <a:avLst/>
          </a:prstGeom>
          <a:noFill/>
          <a:ln>
            <a:noFill/>
          </a:ln>
        </p:spPr>
      </p:pic>
      <p:pic>
        <p:nvPicPr>
          <p:cNvPr id="318" name="Google Shape;318;g13ec905a9b9_11_52"/>
          <p:cNvPicPr preferRelativeResize="0"/>
          <p:nvPr/>
        </p:nvPicPr>
        <p:blipFill rotWithShape="1">
          <a:blip r:embed="rId5">
            <a:alphaModFix/>
          </a:blip>
          <a:srcRect b="0" l="0" r="0" t="0"/>
          <a:stretch/>
        </p:blipFill>
        <p:spPr>
          <a:xfrm>
            <a:off x="4587240" y="1791977"/>
            <a:ext cx="4012036" cy="2824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3ec905a9b9_11_62"/>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25" name="Google Shape;325;g13ec905a9b9_11_62"/>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Casual Users</a:t>
            </a:r>
            <a:endParaRPr/>
          </a:p>
        </p:txBody>
      </p:sp>
      <p:pic>
        <p:nvPicPr>
          <p:cNvPr id="326" name="Google Shape;326;g13ec905a9b9_11_62"/>
          <p:cNvPicPr preferRelativeResize="0"/>
          <p:nvPr/>
        </p:nvPicPr>
        <p:blipFill rotWithShape="1">
          <a:blip r:embed="rId3">
            <a:alphaModFix/>
          </a:blip>
          <a:srcRect b="0" l="0" r="0" t="0"/>
          <a:stretch/>
        </p:blipFill>
        <p:spPr>
          <a:xfrm>
            <a:off x="609600" y="1471821"/>
            <a:ext cx="4038600" cy="454859"/>
          </a:xfrm>
          <a:prstGeom prst="rect">
            <a:avLst/>
          </a:prstGeom>
          <a:noFill/>
          <a:ln>
            <a:noFill/>
          </a:ln>
        </p:spPr>
      </p:pic>
      <p:pic>
        <p:nvPicPr>
          <p:cNvPr id="327" name="Google Shape;327;g13ec905a9b9_11_62"/>
          <p:cNvPicPr preferRelativeResize="0"/>
          <p:nvPr/>
        </p:nvPicPr>
        <p:blipFill rotWithShape="1">
          <a:blip r:embed="rId4">
            <a:alphaModFix/>
          </a:blip>
          <a:srcRect b="0" l="0" r="0" t="0"/>
          <a:stretch/>
        </p:blipFill>
        <p:spPr>
          <a:xfrm>
            <a:off x="458804" y="2251877"/>
            <a:ext cx="3909346" cy="2401584"/>
          </a:xfrm>
          <a:prstGeom prst="rect">
            <a:avLst/>
          </a:prstGeom>
          <a:noFill/>
          <a:ln>
            <a:noFill/>
          </a:ln>
        </p:spPr>
      </p:pic>
      <p:pic>
        <p:nvPicPr>
          <p:cNvPr id="328" name="Google Shape;328;g13ec905a9b9_11_62"/>
          <p:cNvPicPr preferRelativeResize="0"/>
          <p:nvPr/>
        </p:nvPicPr>
        <p:blipFill rotWithShape="1">
          <a:blip r:embed="rId5">
            <a:alphaModFix/>
          </a:blip>
          <a:srcRect b="0" l="0" r="0" t="0"/>
          <a:stretch/>
        </p:blipFill>
        <p:spPr>
          <a:xfrm>
            <a:off x="4541520" y="2251877"/>
            <a:ext cx="4038600" cy="2480987"/>
          </a:xfrm>
          <a:prstGeom prst="rect">
            <a:avLst/>
          </a:prstGeom>
          <a:noFill/>
          <a:ln>
            <a:noFill/>
          </a:ln>
        </p:spPr>
      </p:pic>
      <p:pic>
        <p:nvPicPr>
          <p:cNvPr id="329" name="Google Shape;329;g13ec905a9b9_11_62"/>
          <p:cNvPicPr preferRelativeResize="0"/>
          <p:nvPr/>
        </p:nvPicPr>
        <p:blipFill rotWithShape="1">
          <a:blip r:embed="rId6">
            <a:alphaModFix/>
          </a:blip>
          <a:srcRect b="0" l="0" r="0" t="0"/>
          <a:stretch/>
        </p:blipFill>
        <p:spPr>
          <a:xfrm>
            <a:off x="5334000" y="1088340"/>
            <a:ext cx="2667000" cy="513208"/>
          </a:xfrm>
          <a:prstGeom prst="rect">
            <a:avLst/>
          </a:prstGeom>
          <a:noFill/>
          <a:ln>
            <a:noFill/>
          </a:ln>
        </p:spPr>
      </p:pic>
      <p:pic>
        <p:nvPicPr>
          <p:cNvPr id="330" name="Google Shape;330;g13ec905a9b9_11_62"/>
          <p:cNvPicPr preferRelativeResize="0"/>
          <p:nvPr/>
        </p:nvPicPr>
        <p:blipFill rotWithShape="1">
          <a:blip r:embed="rId7">
            <a:alphaModFix/>
          </a:blip>
          <a:srcRect b="0" l="0" r="0" t="0"/>
          <a:stretch/>
        </p:blipFill>
        <p:spPr>
          <a:xfrm>
            <a:off x="5334000" y="1786800"/>
            <a:ext cx="2752725" cy="4612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6"/>
          <p:cNvSpPr txBox="1"/>
          <p:nvPr>
            <p:ph type="title"/>
          </p:nvPr>
        </p:nvSpPr>
        <p:spPr>
          <a:xfrm>
            <a:off x="449179" y="471638"/>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Lasso and Ridge Regression</a:t>
            </a:r>
            <a:endParaRPr sz="3600"/>
          </a:p>
        </p:txBody>
      </p:sp>
      <p:cxnSp>
        <p:nvCxnSpPr>
          <p:cNvPr id="336" name="Google Shape;336;p16"/>
          <p:cNvCxnSpPr/>
          <p:nvPr/>
        </p:nvCxnSpPr>
        <p:spPr>
          <a:xfrm>
            <a:off x="4597575" y="1520699"/>
            <a:ext cx="0" cy="3342000"/>
          </a:xfrm>
          <a:prstGeom prst="straightConnector1">
            <a:avLst/>
          </a:prstGeom>
          <a:noFill/>
          <a:ln cap="flat" cmpd="sng" w="9525">
            <a:solidFill>
              <a:schemeClr val="dk2"/>
            </a:solidFill>
            <a:prstDash val="dash"/>
            <a:round/>
            <a:headEnd len="med" w="med" type="none"/>
            <a:tailEnd len="med" w="med" type="none"/>
          </a:ln>
        </p:spPr>
      </p:cxnSp>
      <p:sp>
        <p:nvSpPr>
          <p:cNvPr id="337" name="Google Shape;337;p16"/>
          <p:cNvSpPr txBox="1"/>
          <p:nvPr/>
        </p:nvSpPr>
        <p:spPr>
          <a:xfrm>
            <a:off x="449175" y="970500"/>
            <a:ext cx="77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We tried to predict the registered users using regularization models - Lasso and Ridge regression</a:t>
            </a:r>
            <a:endParaRPr>
              <a:latin typeface="Calibri"/>
              <a:ea typeface="Calibri"/>
              <a:cs typeface="Calibri"/>
              <a:sym typeface="Calibri"/>
            </a:endParaRPr>
          </a:p>
        </p:txBody>
      </p:sp>
      <p:sp>
        <p:nvSpPr>
          <p:cNvPr id="338" name="Google Shape;338;p16"/>
          <p:cNvSpPr txBox="1"/>
          <p:nvPr/>
        </p:nvSpPr>
        <p:spPr>
          <a:xfrm>
            <a:off x="460500" y="16403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9" name="Google Shape;339;p16"/>
          <p:cNvSpPr txBox="1"/>
          <p:nvPr/>
        </p:nvSpPr>
        <p:spPr>
          <a:xfrm>
            <a:off x="223625" y="2355550"/>
            <a:ext cx="42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Calibri"/>
                <a:ea typeface="Calibri"/>
                <a:cs typeface="Calibri"/>
                <a:sym typeface="Calibri"/>
              </a:rPr>
              <a:t>Lasso regression removes the predictors -</a:t>
            </a:r>
            <a:endParaRPr b="1" sz="1200">
              <a:latin typeface="Calibri"/>
              <a:ea typeface="Calibri"/>
              <a:cs typeface="Calibri"/>
              <a:sym typeface="Calibri"/>
            </a:endParaRPr>
          </a:p>
          <a:p>
            <a:pPr indent="0" lvl="0" marL="0" rtl="0" algn="l">
              <a:spcBef>
                <a:spcPts val="0"/>
              </a:spcBef>
              <a:spcAft>
                <a:spcPts val="0"/>
              </a:spcAft>
              <a:buNone/>
            </a:pPr>
            <a:r>
              <a:rPr b="1" lang="en-US" sz="1200">
                <a:latin typeface="Calibri"/>
                <a:ea typeface="Calibri"/>
                <a:cs typeface="Calibri"/>
                <a:sym typeface="Calibri"/>
              </a:rPr>
              <a:t> </a:t>
            </a:r>
            <a:r>
              <a:rPr lang="en-US" sz="1200">
                <a:latin typeface="Calibri"/>
                <a:ea typeface="Calibri"/>
                <a:cs typeface="Calibri"/>
                <a:sym typeface="Calibri"/>
              </a:rPr>
              <a:t>mnth_4 and weathersit_2</a:t>
            </a:r>
            <a:r>
              <a:rPr b="1" lang="en-US" sz="1200">
                <a:latin typeface="Calibri"/>
                <a:ea typeface="Calibri"/>
                <a:cs typeface="Calibri"/>
                <a:sym typeface="Calibri"/>
              </a:rPr>
              <a:t> </a:t>
            </a:r>
            <a:endParaRPr b="1" sz="1200">
              <a:latin typeface="Calibri"/>
              <a:ea typeface="Calibri"/>
              <a:cs typeface="Calibri"/>
              <a:sym typeface="Calibri"/>
            </a:endParaRPr>
          </a:p>
        </p:txBody>
      </p:sp>
      <p:sp>
        <p:nvSpPr>
          <p:cNvPr id="340" name="Google Shape;340;p16"/>
          <p:cNvSpPr/>
          <p:nvPr/>
        </p:nvSpPr>
        <p:spPr>
          <a:xfrm>
            <a:off x="460500" y="1365811"/>
            <a:ext cx="3636600" cy="323100"/>
          </a:xfrm>
          <a:prstGeom prst="rect">
            <a:avLst/>
          </a:prstGeom>
          <a:solidFill>
            <a:srgbClr val="BF57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Lasso Regression</a:t>
            </a:r>
            <a:endParaRPr>
              <a:solidFill>
                <a:schemeClr val="lt1"/>
              </a:solidFill>
            </a:endParaRPr>
          </a:p>
        </p:txBody>
      </p:sp>
      <p:sp>
        <p:nvSpPr>
          <p:cNvPr id="341" name="Google Shape;341;p16"/>
          <p:cNvSpPr/>
          <p:nvPr/>
        </p:nvSpPr>
        <p:spPr>
          <a:xfrm>
            <a:off x="5098050" y="1365811"/>
            <a:ext cx="3636600" cy="323100"/>
          </a:xfrm>
          <a:prstGeom prst="rect">
            <a:avLst/>
          </a:prstGeom>
          <a:solidFill>
            <a:srgbClr val="BF57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Ridge Regression</a:t>
            </a:r>
            <a:endParaRPr b="1">
              <a:solidFill>
                <a:schemeClr val="lt1"/>
              </a:solidFill>
              <a:latin typeface="Calibri"/>
              <a:ea typeface="Calibri"/>
              <a:cs typeface="Calibri"/>
              <a:sym typeface="Calibri"/>
            </a:endParaRPr>
          </a:p>
        </p:txBody>
      </p:sp>
      <p:sp>
        <p:nvSpPr>
          <p:cNvPr id="342" name="Google Shape;342;p16"/>
          <p:cNvSpPr txBox="1"/>
          <p:nvPr/>
        </p:nvSpPr>
        <p:spPr>
          <a:xfrm>
            <a:off x="5164350" y="1842550"/>
            <a:ext cx="159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R square_test - </a:t>
            </a:r>
            <a:r>
              <a:rPr lang="en-US" sz="1200">
                <a:solidFill>
                  <a:schemeClr val="dk1"/>
                </a:solidFill>
                <a:latin typeface="Calibri"/>
                <a:ea typeface="Calibri"/>
                <a:cs typeface="Calibri"/>
                <a:sym typeface="Calibri"/>
              </a:rPr>
              <a:t>0.68</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- 85.71</a:t>
            </a:r>
            <a:endParaRPr sz="1200">
              <a:solidFill>
                <a:schemeClr val="dk1"/>
              </a:solidFill>
              <a:latin typeface="Calibri"/>
              <a:ea typeface="Calibri"/>
              <a:cs typeface="Calibri"/>
              <a:sym typeface="Calibri"/>
            </a:endParaRPr>
          </a:p>
        </p:txBody>
      </p:sp>
      <p:sp>
        <p:nvSpPr>
          <p:cNvPr id="343" name="Google Shape;343;p16"/>
          <p:cNvSpPr txBox="1"/>
          <p:nvPr/>
        </p:nvSpPr>
        <p:spPr>
          <a:xfrm>
            <a:off x="7325325" y="1842550"/>
            <a:ext cx="159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a:t>
            </a: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0.65</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a:t>
            </a:r>
            <a:r>
              <a:rPr lang="en-US" sz="1200">
                <a:solidFill>
                  <a:schemeClr val="dk1"/>
                </a:solidFill>
                <a:latin typeface="Calibri"/>
                <a:ea typeface="Calibri"/>
                <a:cs typeface="Calibri"/>
                <a:sym typeface="Calibri"/>
              </a:rPr>
              <a:t>90</a:t>
            </a:r>
            <a:r>
              <a:rPr lang="en-US" sz="1200">
                <a:solidFill>
                  <a:schemeClr val="dk1"/>
                </a:solidFill>
                <a:latin typeface="Calibri"/>
                <a:ea typeface="Calibri"/>
                <a:cs typeface="Calibri"/>
                <a:sym typeface="Calibri"/>
              </a:rPr>
              <a:t>.20</a:t>
            </a:r>
            <a:endParaRPr sz="1200">
              <a:solidFill>
                <a:schemeClr val="dk1"/>
              </a:solidFill>
              <a:latin typeface="Calibri"/>
              <a:ea typeface="Calibri"/>
              <a:cs typeface="Calibri"/>
              <a:sym typeface="Calibri"/>
            </a:endParaRPr>
          </a:p>
        </p:txBody>
      </p:sp>
      <p:sp>
        <p:nvSpPr>
          <p:cNvPr id="344" name="Google Shape;344;p16"/>
          <p:cNvSpPr txBox="1"/>
          <p:nvPr/>
        </p:nvSpPr>
        <p:spPr>
          <a:xfrm>
            <a:off x="4754350" y="2387100"/>
            <a:ext cx="46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Calibri"/>
                <a:ea typeface="Calibri"/>
                <a:cs typeface="Calibri"/>
                <a:sym typeface="Calibri"/>
              </a:rPr>
              <a:t>Ridge </a:t>
            </a:r>
            <a:r>
              <a:rPr b="1" lang="en-US" sz="1200">
                <a:latin typeface="Calibri"/>
                <a:ea typeface="Calibri"/>
                <a:cs typeface="Calibri"/>
                <a:sym typeface="Calibri"/>
              </a:rPr>
              <a:t>regression shrinks the following predictors to 0 - </a:t>
            </a:r>
            <a:endParaRPr b="1"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mnth_3 and hr_22</a:t>
            </a:r>
            <a:r>
              <a:rPr b="1" lang="en-US" sz="1200">
                <a:latin typeface="Calibri"/>
                <a:ea typeface="Calibri"/>
                <a:cs typeface="Calibri"/>
                <a:sym typeface="Calibri"/>
              </a:rPr>
              <a:t> </a:t>
            </a:r>
            <a:endParaRPr b="1" sz="1200">
              <a:latin typeface="Calibri"/>
              <a:ea typeface="Calibri"/>
              <a:cs typeface="Calibri"/>
              <a:sym typeface="Calibri"/>
            </a:endParaRPr>
          </a:p>
        </p:txBody>
      </p:sp>
      <p:pic>
        <p:nvPicPr>
          <p:cNvPr id="345" name="Google Shape;345;p16"/>
          <p:cNvPicPr preferRelativeResize="0"/>
          <p:nvPr/>
        </p:nvPicPr>
        <p:blipFill>
          <a:blip r:embed="rId3">
            <a:alphaModFix/>
          </a:blip>
          <a:stretch>
            <a:fillRect/>
          </a:stretch>
        </p:blipFill>
        <p:spPr>
          <a:xfrm>
            <a:off x="5575473" y="2925587"/>
            <a:ext cx="2681764" cy="2019775"/>
          </a:xfrm>
          <a:prstGeom prst="rect">
            <a:avLst/>
          </a:prstGeom>
          <a:noFill/>
          <a:ln>
            <a:noFill/>
          </a:ln>
        </p:spPr>
      </p:pic>
      <p:pic>
        <p:nvPicPr>
          <p:cNvPr id="346" name="Google Shape;346;p16"/>
          <p:cNvPicPr preferRelativeResize="0"/>
          <p:nvPr/>
        </p:nvPicPr>
        <p:blipFill>
          <a:blip r:embed="rId4">
            <a:alphaModFix/>
          </a:blip>
          <a:stretch>
            <a:fillRect/>
          </a:stretch>
        </p:blipFill>
        <p:spPr>
          <a:xfrm>
            <a:off x="793149" y="2830503"/>
            <a:ext cx="2898301" cy="2209947"/>
          </a:xfrm>
          <a:prstGeom prst="rect">
            <a:avLst/>
          </a:prstGeom>
          <a:noFill/>
          <a:ln>
            <a:noFill/>
          </a:ln>
        </p:spPr>
      </p:pic>
      <p:sp>
        <p:nvSpPr>
          <p:cNvPr id="347" name="Google Shape;347;p16"/>
          <p:cNvSpPr txBox="1"/>
          <p:nvPr/>
        </p:nvSpPr>
        <p:spPr>
          <a:xfrm>
            <a:off x="571500" y="1842550"/>
            <a:ext cx="16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0.68</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- 85.29</a:t>
            </a:r>
            <a:endParaRPr sz="1200">
              <a:solidFill>
                <a:schemeClr val="dk1"/>
              </a:solidFill>
              <a:latin typeface="Calibri"/>
              <a:ea typeface="Calibri"/>
              <a:cs typeface="Calibri"/>
              <a:sym typeface="Calibri"/>
            </a:endParaRPr>
          </a:p>
        </p:txBody>
      </p:sp>
      <p:sp>
        <p:nvSpPr>
          <p:cNvPr id="348" name="Google Shape;348;p16"/>
          <p:cNvSpPr txBox="1"/>
          <p:nvPr/>
        </p:nvSpPr>
        <p:spPr>
          <a:xfrm>
            <a:off x="2442300" y="1842538"/>
            <a:ext cx="16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0.66</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- 85.55</a:t>
            </a:r>
            <a:endParaRPr/>
          </a:p>
        </p:txBody>
      </p:sp>
      <p:sp>
        <p:nvSpPr>
          <p:cNvPr id="349" name="Google Shape;349;p16"/>
          <p:cNvSpPr txBox="1"/>
          <p:nvPr/>
        </p:nvSpPr>
        <p:spPr>
          <a:xfrm>
            <a:off x="728325"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a:t>
            </a:r>
            <a:r>
              <a:rPr b="1" lang="en-US" sz="1200">
                <a:solidFill>
                  <a:schemeClr val="dk1"/>
                </a:solidFill>
                <a:latin typeface="Calibri"/>
                <a:ea typeface="Calibri"/>
                <a:cs typeface="Calibri"/>
                <a:sym typeface="Calibri"/>
              </a:rPr>
              <a:t>raining data</a:t>
            </a:r>
            <a:endParaRPr/>
          </a:p>
        </p:txBody>
      </p:sp>
      <p:sp>
        <p:nvSpPr>
          <p:cNvPr id="350" name="Google Shape;350;p16"/>
          <p:cNvSpPr txBox="1"/>
          <p:nvPr/>
        </p:nvSpPr>
        <p:spPr>
          <a:xfrm>
            <a:off x="2562650"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Test </a:t>
            </a:r>
            <a:r>
              <a:rPr b="1" lang="en-US" sz="1200">
                <a:solidFill>
                  <a:schemeClr val="dk1"/>
                </a:solidFill>
                <a:latin typeface="Calibri"/>
                <a:ea typeface="Calibri"/>
                <a:cs typeface="Calibri"/>
                <a:sym typeface="Calibri"/>
              </a:rPr>
              <a:t>data</a:t>
            </a:r>
            <a:endParaRPr/>
          </a:p>
        </p:txBody>
      </p:sp>
      <p:sp>
        <p:nvSpPr>
          <p:cNvPr id="351" name="Google Shape;351;p16"/>
          <p:cNvSpPr txBox="1"/>
          <p:nvPr/>
        </p:nvSpPr>
        <p:spPr>
          <a:xfrm>
            <a:off x="5452725"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Training data</a:t>
            </a:r>
            <a:endParaRPr/>
          </a:p>
        </p:txBody>
      </p:sp>
      <p:sp>
        <p:nvSpPr>
          <p:cNvPr id="352" name="Google Shape;352;p16"/>
          <p:cNvSpPr txBox="1"/>
          <p:nvPr/>
        </p:nvSpPr>
        <p:spPr>
          <a:xfrm>
            <a:off x="7287050"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Test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3ec905a9b9_8_616"/>
          <p:cNvSpPr txBox="1"/>
          <p:nvPr>
            <p:ph type="title"/>
          </p:nvPr>
        </p:nvSpPr>
        <p:spPr>
          <a:xfrm>
            <a:off x="457188" y="3356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Agenda</a:t>
            </a:r>
            <a:endParaRPr sz="2800"/>
          </a:p>
        </p:txBody>
      </p:sp>
      <p:grpSp>
        <p:nvGrpSpPr>
          <p:cNvPr id="97" name="Google Shape;97;g13ec905a9b9_8_616"/>
          <p:cNvGrpSpPr/>
          <p:nvPr/>
        </p:nvGrpSpPr>
        <p:grpSpPr>
          <a:xfrm>
            <a:off x="4585038" y="1420057"/>
            <a:ext cx="3820529" cy="747300"/>
            <a:chOff x="4530625" y="1206568"/>
            <a:chExt cx="3820529" cy="747300"/>
          </a:xfrm>
        </p:grpSpPr>
        <p:cxnSp>
          <p:nvCxnSpPr>
            <p:cNvPr id="98" name="Google Shape;98;g13ec905a9b9_8_616"/>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99" name="Google Shape;99;g13ec905a9b9_8_616"/>
            <p:cNvSpPr/>
            <p:nvPr/>
          </p:nvSpPr>
          <p:spPr>
            <a:xfrm>
              <a:off x="6014671" y="1481782"/>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3ec905a9b9_8_616"/>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a:solidFill>
                  <a:srgbClr val="FFFFFF"/>
                </a:solidFill>
              </a:endParaRPr>
            </a:p>
          </p:txBody>
        </p:sp>
        <p:sp>
          <p:nvSpPr>
            <p:cNvPr id="101" name="Google Shape;101;g13ec905a9b9_8_616"/>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Problem Statement</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Predict the demand of bike users based on the number of rides w.r.t casual and registered users.</a:t>
              </a:r>
              <a:endParaRPr b="1" sz="800">
                <a:latin typeface="Roboto"/>
                <a:ea typeface="Roboto"/>
                <a:cs typeface="Roboto"/>
                <a:sym typeface="Roboto"/>
              </a:endParaRPr>
            </a:p>
          </p:txBody>
        </p:sp>
      </p:grpSp>
      <p:grpSp>
        <p:nvGrpSpPr>
          <p:cNvPr id="102" name="Google Shape;102;g13ec905a9b9_8_616"/>
          <p:cNvGrpSpPr/>
          <p:nvPr/>
        </p:nvGrpSpPr>
        <p:grpSpPr>
          <a:xfrm>
            <a:off x="5118862" y="2352864"/>
            <a:ext cx="3286704" cy="747300"/>
            <a:chOff x="5064450" y="2086419"/>
            <a:chExt cx="3286704" cy="747300"/>
          </a:xfrm>
        </p:grpSpPr>
        <p:cxnSp>
          <p:nvCxnSpPr>
            <p:cNvPr id="103" name="Google Shape;103;g13ec905a9b9_8_616"/>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04" name="Google Shape;104;g13ec905a9b9_8_616"/>
            <p:cNvSpPr/>
            <p:nvPr/>
          </p:nvSpPr>
          <p:spPr>
            <a:xfrm>
              <a:off x="6014671" y="2353882"/>
              <a:ext cx="198600" cy="198300"/>
            </a:xfrm>
            <a:prstGeom prst="ellipse">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3ec905a9b9_8_616"/>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a:solidFill>
                  <a:srgbClr val="FFFFFF"/>
                </a:solidFill>
              </a:endParaRPr>
            </a:p>
          </p:txBody>
        </p:sp>
        <p:sp>
          <p:nvSpPr>
            <p:cNvPr id="106" name="Google Shape;106;g13ec905a9b9_8_616"/>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Exploratory Data Analysis</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Analyzing the number of rides based on categorical variables (day of the week, season and weather variables)</a:t>
              </a:r>
              <a:endParaRPr b="1" sz="800">
                <a:latin typeface="Roboto"/>
                <a:ea typeface="Roboto"/>
                <a:cs typeface="Roboto"/>
                <a:sym typeface="Roboto"/>
              </a:endParaRPr>
            </a:p>
          </p:txBody>
        </p:sp>
      </p:grpSp>
      <p:grpSp>
        <p:nvGrpSpPr>
          <p:cNvPr id="107" name="Google Shape;107;g13ec905a9b9_8_616"/>
          <p:cNvGrpSpPr/>
          <p:nvPr/>
        </p:nvGrpSpPr>
        <p:grpSpPr>
          <a:xfrm>
            <a:off x="5628563" y="3432301"/>
            <a:ext cx="2777004" cy="747300"/>
            <a:chOff x="5574150" y="3083456"/>
            <a:chExt cx="2777004" cy="747300"/>
          </a:xfrm>
        </p:grpSpPr>
        <p:cxnSp>
          <p:nvCxnSpPr>
            <p:cNvPr id="108" name="Google Shape;108;g13ec905a9b9_8_616"/>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09" name="Google Shape;109;g13ec905a9b9_8_616"/>
            <p:cNvSpPr/>
            <p:nvPr/>
          </p:nvSpPr>
          <p:spPr>
            <a:xfrm>
              <a:off x="6014671" y="3349032"/>
              <a:ext cx="198600" cy="198300"/>
            </a:xfrm>
            <a:prstGeom prst="ellips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3ec905a9b9_8_616"/>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a:solidFill>
                  <a:srgbClr val="FFFFFF"/>
                </a:solidFill>
              </a:endParaRPr>
            </a:p>
          </p:txBody>
        </p:sp>
        <p:sp>
          <p:nvSpPr>
            <p:cNvPr id="111" name="Google Shape;111;g13ec905a9b9_8_616"/>
            <p:cNvSpPr txBox="1"/>
            <p:nvPr/>
          </p:nvSpPr>
          <p:spPr>
            <a:xfrm>
              <a:off x="6223854" y="3083456"/>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Model Selection</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Non-parametric and parametric model selection : Multiple regression, Trees and Knn</a:t>
              </a:r>
              <a:endParaRPr b="1" sz="800">
                <a:latin typeface="Roboto"/>
                <a:ea typeface="Roboto"/>
                <a:cs typeface="Roboto"/>
                <a:sym typeface="Roboto"/>
              </a:endParaRPr>
            </a:p>
          </p:txBody>
        </p:sp>
      </p:grpSp>
      <p:grpSp>
        <p:nvGrpSpPr>
          <p:cNvPr id="112" name="Google Shape;112;g13ec905a9b9_8_616"/>
          <p:cNvGrpSpPr/>
          <p:nvPr/>
        </p:nvGrpSpPr>
        <p:grpSpPr>
          <a:xfrm>
            <a:off x="457189" y="1921193"/>
            <a:ext cx="3468724" cy="747300"/>
            <a:chOff x="744101" y="1672393"/>
            <a:chExt cx="3468724" cy="747300"/>
          </a:xfrm>
        </p:grpSpPr>
        <p:cxnSp>
          <p:nvCxnSpPr>
            <p:cNvPr id="113" name="Google Shape;113;g13ec905a9b9_8_616"/>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14" name="Google Shape;114;g13ec905a9b9_8_616"/>
            <p:cNvSpPr/>
            <p:nvPr/>
          </p:nvSpPr>
          <p:spPr>
            <a:xfrm>
              <a:off x="2874851" y="1943786"/>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3ec905a9b9_8_616"/>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a:solidFill>
                  <a:srgbClr val="FFFFFF"/>
                </a:solidFill>
              </a:endParaRPr>
            </a:p>
          </p:txBody>
        </p:sp>
        <p:sp>
          <p:nvSpPr>
            <p:cNvPr id="116" name="Google Shape;116;g13ec905a9b9_8_616"/>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Data Explanation</a:t>
              </a:r>
              <a:endParaRPr b="1" sz="1200">
                <a:latin typeface="Roboto"/>
                <a:ea typeface="Roboto"/>
                <a:cs typeface="Roboto"/>
                <a:sym typeface="Roboto"/>
              </a:endParaRPr>
            </a:p>
            <a:p>
              <a:pPr indent="0" lvl="0" marL="0" rtl="0" algn="r">
                <a:lnSpc>
                  <a:spcPct val="115000"/>
                </a:lnSpc>
                <a:spcBef>
                  <a:spcPts val="0"/>
                </a:spcBef>
                <a:spcAft>
                  <a:spcPts val="1600"/>
                </a:spcAft>
                <a:buNone/>
              </a:pPr>
              <a:r>
                <a:rPr lang="en-US" sz="800">
                  <a:latin typeface="Roboto"/>
                  <a:ea typeface="Roboto"/>
                  <a:cs typeface="Roboto"/>
                  <a:sym typeface="Roboto"/>
                </a:rPr>
                <a:t>A normalized set of 17580 rows having number of </a:t>
              </a:r>
              <a:r>
                <a:rPr lang="en-US" sz="800">
                  <a:latin typeface="Roboto"/>
                  <a:ea typeface="Roboto"/>
                  <a:cs typeface="Roboto"/>
                  <a:sym typeface="Roboto"/>
                </a:rPr>
                <a:t>casual</a:t>
              </a:r>
              <a:r>
                <a:rPr lang="en-US" sz="800">
                  <a:latin typeface="Roboto"/>
                  <a:ea typeface="Roboto"/>
                  <a:cs typeface="Roboto"/>
                  <a:sym typeface="Roboto"/>
                </a:rPr>
                <a:t> and registered rides based on day of the week, month, years season and multiple weather variables. </a:t>
              </a:r>
              <a:r>
                <a:rPr b="1" lang="en-US" sz="800">
                  <a:latin typeface="Roboto"/>
                  <a:ea typeface="Roboto"/>
                  <a:cs typeface="Roboto"/>
                  <a:sym typeface="Roboto"/>
                </a:rPr>
                <a:t> </a:t>
              </a:r>
              <a:endParaRPr b="1" sz="800">
                <a:latin typeface="Roboto"/>
                <a:ea typeface="Roboto"/>
                <a:cs typeface="Roboto"/>
                <a:sym typeface="Roboto"/>
              </a:endParaRPr>
            </a:p>
          </p:txBody>
        </p:sp>
      </p:grpSp>
      <p:grpSp>
        <p:nvGrpSpPr>
          <p:cNvPr id="117" name="Google Shape;117;g13ec905a9b9_8_616"/>
          <p:cNvGrpSpPr/>
          <p:nvPr/>
        </p:nvGrpSpPr>
        <p:grpSpPr>
          <a:xfrm>
            <a:off x="457189" y="2838769"/>
            <a:ext cx="3021694" cy="747300"/>
            <a:chOff x="744101" y="2507609"/>
            <a:chExt cx="3021694" cy="747300"/>
          </a:xfrm>
        </p:grpSpPr>
        <p:cxnSp>
          <p:nvCxnSpPr>
            <p:cNvPr id="118" name="Google Shape;118;g13ec905a9b9_8_616"/>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19" name="Google Shape;119;g13ec905a9b9_8_616"/>
            <p:cNvSpPr/>
            <p:nvPr/>
          </p:nvSpPr>
          <p:spPr>
            <a:xfrm>
              <a:off x="2874851" y="2780836"/>
              <a:ext cx="198600" cy="198300"/>
            </a:xfrm>
            <a:prstGeom prst="ellips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3ec905a9b9_8_616"/>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a:solidFill>
                  <a:srgbClr val="FFFFFF"/>
                </a:solidFill>
              </a:endParaRPr>
            </a:p>
          </p:txBody>
        </p:sp>
        <p:sp>
          <p:nvSpPr>
            <p:cNvPr id="121" name="Google Shape;121;g13ec905a9b9_8_616"/>
            <p:cNvSpPr txBox="1"/>
            <p:nvPr/>
          </p:nvSpPr>
          <p:spPr>
            <a:xfrm>
              <a:off x="744101" y="2507609"/>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Data Preprocessing</a:t>
              </a:r>
              <a:endParaRPr b="1" sz="1200">
                <a:latin typeface="Roboto"/>
                <a:ea typeface="Roboto"/>
                <a:cs typeface="Roboto"/>
                <a:sym typeface="Roboto"/>
              </a:endParaRPr>
            </a:p>
            <a:p>
              <a:pPr indent="0" lvl="0" marL="0" rtl="0" algn="r">
                <a:lnSpc>
                  <a:spcPct val="115000"/>
                </a:lnSpc>
                <a:spcBef>
                  <a:spcPts val="0"/>
                </a:spcBef>
                <a:spcAft>
                  <a:spcPts val="0"/>
                </a:spcAft>
                <a:buNone/>
              </a:pPr>
              <a:r>
                <a:rPr lang="en-US" sz="800">
                  <a:latin typeface="Roboto"/>
                  <a:ea typeface="Roboto"/>
                  <a:cs typeface="Roboto"/>
                  <a:sym typeface="Roboto"/>
                </a:rPr>
                <a:t>One Hot encoding - data transmitted into 0 and 1 to turn categorical variables to </a:t>
              </a:r>
              <a:r>
                <a:rPr lang="en-US" sz="800">
                  <a:latin typeface="Roboto"/>
                  <a:ea typeface="Roboto"/>
                  <a:cs typeface="Roboto"/>
                  <a:sym typeface="Roboto"/>
                </a:rPr>
                <a:t>numerical variables</a:t>
              </a:r>
              <a:endParaRPr sz="800">
                <a:latin typeface="Roboto"/>
                <a:ea typeface="Roboto"/>
                <a:cs typeface="Roboto"/>
                <a:sym typeface="Roboto"/>
              </a:endParaRPr>
            </a:p>
          </p:txBody>
        </p:sp>
      </p:grpSp>
      <p:grpSp>
        <p:nvGrpSpPr>
          <p:cNvPr id="122" name="Google Shape;122;g13ec905a9b9_8_616"/>
          <p:cNvGrpSpPr/>
          <p:nvPr/>
        </p:nvGrpSpPr>
        <p:grpSpPr>
          <a:xfrm>
            <a:off x="2670896" y="1544902"/>
            <a:ext cx="3509178" cy="3257208"/>
            <a:chOff x="3318063" y="1368287"/>
            <a:chExt cx="2408000" cy="2993482"/>
          </a:xfrm>
        </p:grpSpPr>
        <p:sp>
          <p:nvSpPr>
            <p:cNvPr id="123" name="Google Shape;123;g13ec905a9b9_8_61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4" name="Google Shape;124;g13ec905a9b9_8_61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802017"/>
            </a:solidFill>
            <a:ln>
              <a:noFill/>
            </a:ln>
            <a:effectLst>
              <a:outerShdw blurRad="57150" rotWithShape="0" algn="bl" dir="6420000" dist="19050">
                <a:srgbClr val="FF9900">
                  <a:alpha val="50000"/>
                </a:srgbClr>
              </a:outerShdw>
            </a:effectLst>
          </p:spPr>
        </p:sp>
        <p:sp>
          <p:nvSpPr>
            <p:cNvPr id="125" name="Google Shape;125;g13ec905a9b9_8_61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D83829"/>
            </a:solidFill>
            <a:ln>
              <a:noFill/>
            </a:ln>
            <a:effectLst>
              <a:outerShdw blurRad="57150" rotWithShape="0" algn="bl" dir="6420000" dist="19050">
                <a:srgbClr val="FF9900">
                  <a:alpha val="50000"/>
                </a:srgbClr>
              </a:outerShdw>
            </a:effectLst>
          </p:spPr>
        </p:sp>
        <p:sp>
          <p:nvSpPr>
            <p:cNvPr id="126" name="Google Shape;126;g13ec905a9b9_8_61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7" name="Google Shape;127;g13ec905a9b9_8_61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a:effectLst>
              <a:outerShdw blurRad="57150" rotWithShape="0" algn="bl" dir="6420000" dist="19050">
                <a:srgbClr val="FF9900">
                  <a:alpha val="50000"/>
                </a:srgbClr>
              </a:outerShdw>
            </a:effectLst>
          </p:spPr>
        </p:sp>
        <p:sp>
          <p:nvSpPr>
            <p:cNvPr id="128" name="Google Shape;128;g13ec905a9b9_8_61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9" name="Google Shape;129;g13ec905a9b9_8_61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a:effectLst>
              <a:outerShdw blurRad="57150" rotWithShape="0" algn="bl" dir="6420000" dist="19050">
                <a:srgbClr val="FF9900">
                  <a:alpha val="50000"/>
                </a:srgbClr>
              </a:outerShdw>
            </a:effectLst>
          </p:spPr>
        </p:sp>
        <p:sp>
          <p:nvSpPr>
            <p:cNvPr id="130" name="Google Shape;130;g13ec905a9b9_8_61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802017"/>
            </a:solidFill>
            <a:ln>
              <a:noFill/>
            </a:ln>
            <a:effectLst>
              <a:outerShdw blurRad="57150" rotWithShape="0" algn="bl" dir="6420000" dist="19050">
                <a:srgbClr val="FF9900">
                  <a:alpha val="50000"/>
                </a:srgbClr>
              </a:outerShdw>
            </a:effectLst>
          </p:spPr>
        </p:sp>
        <p:sp>
          <p:nvSpPr>
            <p:cNvPr id="131" name="Google Shape;131;g13ec905a9b9_8_61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a:effectLst>
              <a:outerShdw blurRad="57150" rotWithShape="0" algn="bl" dir="6420000" dist="19050">
                <a:srgbClr val="FF9900">
                  <a:alpha val="50000"/>
                </a:srgbClr>
              </a:outerShdw>
            </a:effectLst>
          </p:spPr>
        </p:sp>
        <p:sp>
          <p:nvSpPr>
            <p:cNvPr id="132" name="Google Shape;132;g13ec905a9b9_8_61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a:effectLst>
              <a:outerShdw blurRad="57150" rotWithShape="0" algn="bl" dir="6420000" dist="19050">
                <a:srgbClr val="FF9900">
                  <a:alpha val="50000"/>
                </a:srgbClr>
              </a:outerShdw>
            </a:effectLst>
          </p:spPr>
        </p:sp>
        <p:sp>
          <p:nvSpPr>
            <p:cNvPr id="133" name="Google Shape;133;g13ec905a9b9_8_61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802017"/>
            </a:solidFill>
            <a:ln>
              <a:noFill/>
            </a:ln>
            <a:effectLst>
              <a:outerShdw blurRad="57150" rotWithShape="0" algn="bl" dir="6420000" dist="19050">
                <a:srgbClr val="FF9900">
                  <a:alpha val="50000"/>
                </a:srgbClr>
              </a:outerShdw>
            </a:effectLst>
          </p:spPr>
        </p:sp>
        <p:sp>
          <p:nvSpPr>
            <p:cNvPr id="134" name="Google Shape;134;g13ec905a9b9_8_61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A72A1E"/>
            </a:solidFill>
            <a:ln>
              <a:noFill/>
            </a:ln>
            <a:effectLst>
              <a:outerShdw blurRad="57150" rotWithShape="0" algn="bl" dir="6420000" dist="19050">
                <a:srgbClr val="FF9900">
                  <a:alpha val="50000"/>
                </a:srgbClr>
              </a:outerShdw>
            </a:effectLst>
          </p:spPr>
        </p:sp>
        <p:sp>
          <p:nvSpPr>
            <p:cNvPr id="135" name="Google Shape;135;g13ec905a9b9_8_61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802017"/>
            </a:solidFill>
            <a:ln>
              <a:noFill/>
            </a:ln>
            <a:effectLst>
              <a:outerShdw blurRad="57150" rotWithShape="0" algn="bl" dir="6420000" dist="19050">
                <a:srgbClr val="FF9900">
                  <a:alpha val="50000"/>
                </a:srgbClr>
              </a:outerShdw>
            </a:effectLst>
          </p:spPr>
        </p:sp>
        <p:sp>
          <p:nvSpPr>
            <p:cNvPr id="136" name="Google Shape;136;g13ec905a9b9_8_61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A72A1E"/>
            </a:solidFill>
            <a:ln>
              <a:noFill/>
            </a:ln>
            <a:effectLst>
              <a:outerShdw blurRad="57150" rotWithShape="0" algn="bl" dir="6420000" dist="19050">
                <a:srgbClr val="FF9900">
                  <a:alpha val="50000"/>
                </a:srgbClr>
              </a:outerShdw>
            </a:effectLst>
          </p:spPr>
        </p:sp>
        <p:sp>
          <p:nvSpPr>
            <p:cNvPr id="137" name="Google Shape;137;g13ec905a9b9_8_61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802017"/>
            </a:solidFill>
            <a:ln>
              <a:noFill/>
            </a:ln>
            <a:effectLst>
              <a:outerShdw blurRad="57150" rotWithShape="0" algn="bl" dir="6420000" dist="19050">
                <a:srgbClr val="FF9900">
                  <a:alpha val="50000"/>
                </a:srgbClr>
              </a:outerShdw>
            </a:effectLst>
          </p:spPr>
        </p:sp>
        <p:sp>
          <p:nvSpPr>
            <p:cNvPr id="138" name="Google Shape;138;g13ec905a9b9_8_61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B02C20"/>
            </a:solidFill>
            <a:ln>
              <a:noFill/>
            </a:ln>
            <a:effectLst>
              <a:outerShdw blurRad="57150" rotWithShape="0" algn="bl" dir="6420000" dist="19050">
                <a:srgbClr val="FF9900">
                  <a:alpha val="50000"/>
                </a:srgbClr>
              </a:outerShdw>
            </a:effectLst>
          </p:spPr>
        </p:sp>
        <p:sp>
          <p:nvSpPr>
            <p:cNvPr id="139" name="Google Shape;139;g13ec905a9b9_8_61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BE2F22"/>
            </a:solidFill>
            <a:ln>
              <a:noFill/>
            </a:ln>
            <a:effectLst>
              <a:outerShdw blurRad="57150" rotWithShape="0" algn="bl" dir="6420000" dist="19050">
                <a:srgbClr val="FF9900">
                  <a:alpha val="50000"/>
                </a:srgbClr>
              </a:outerShdw>
            </a:effectLst>
          </p:spPr>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3ec905a9b9_29_11"/>
          <p:cNvSpPr txBox="1"/>
          <p:nvPr>
            <p:ph type="title"/>
          </p:nvPr>
        </p:nvSpPr>
        <p:spPr>
          <a:xfrm>
            <a:off x="449179" y="471638"/>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K Nearest Neighbours</a:t>
            </a:r>
            <a:endParaRPr/>
          </a:p>
        </p:txBody>
      </p:sp>
      <p:pic>
        <p:nvPicPr>
          <p:cNvPr id="358" name="Google Shape;358;g13ec905a9b9_29_11"/>
          <p:cNvPicPr preferRelativeResize="0"/>
          <p:nvPr/>
        </p:nvPicPr>
        <p:blipFill rotWithShape="1">
          <a:blip r:embed="rId3">
            <a:alphaModFix/>
          </a:blip>
          <a:srcRect b="0" l="0" r="0" t="0"/>
          <a:stretch/>
        </p:blipFill>
        <p:spPr>
          <a:xfrm>
            <a:off x="5011019" y="3062898"/>
            <a:ext cx="3280297" cy="2015148"/>
          </a:xfrm>
          <a:prstGeom prst="rect">
            <a:avLst/>
          </a:prstGeom>
          <a:noFill/>
          <a:ln>
            <a:noFill/>
          </a:ln>
        </p:spPr>
      </p:pic>
      <p:pic>
        <p:nvPicPr>
          <p:cNvPr descr="Chart, scatter chart&#10;&#10;Description automatically generated" id="359" name="Google Shape;359;g13ec905a9b9_29_11"/>
          <p:cNvPicPr preferRelativeResize="0"/>
          <p:nvPr/>
        </p:nvPicPr>
        <p:blipFill rotWithShape="1">
          <a:blip r:embed="rId4">
            <a:alphaModFix/>
          </a:blip>
          <a:srcRect b="0" l="0" r="0" t="0"/>
          <a:stretch/>
        </p:blipFill>
        <p:spPr>
          <a:xfrm>
            <a:off x="960811" y="3045338"/>
            <a:ext cx="3280297" cy="2015148"/>
          </a:xfrm>
          <a:prstGeom prst="rect">
            <a:avLst/>
          </a:prstGeom>
          <a:noFill/>
          <a:ln>
            <a:noFill/>
          </a:ln>
        </p:spPr>
      </p:pic>
      <p:pic>
        <p:nvPicPr>
          <p:cNvPr descr="Chart, line chart&#10;&#10;Description automatically generated" id="360" name="Google Shape;360;g13ec905a9b9_29_11"/>
          <p:cNvPicPr preferRelativeResize="0"/>
          <p:nvPr/>
        </p:nvPicPr>
        <p:blipFill rotWithShape="1">
          <a:blip r:embed="rId5">
            <a:alphaModFix/>
          </a:blip>
          <a:srcRect b="0" l="0" r="0" t="0"/>
          <a:stretch/>
        </p:blipFill>
        <p:spPr>
          <a:xfrm>
            <a:off x="5016099" y="1073028"/>
            <a:ext cx="3280297" cy="2015148"/>
          </a:xfrm>
          <a:prstGeom prst="rect">
            <a:avLst/>
          </a:prstGeom>
          <a:noFill/>
          <a:ln>
            <a:noFill/>
          </a:ln>
        </p:spPr>
      </p:pic>
      <p:pic>
        <p:nvPicPr>
          <p:cNvPr descr="Chart, line chart&#10;&#10;Description automatically generated" id="361" name="Google Shape;361;g13ec905a9b9_29_11"/>
          <p:cNvPicPr preferRelativeResize="0"/>
          <p:nvPr/>
        </p:nvPicPr>
        <p:blipFill rotWithShape="1">
          <a:blip r:embed="rId6">
            <a:alphaModFix/>
          </a:blip>
          <a:srcRect b="0" l="0" r="0" t="0"/>
          <a:stretch/>
        </p:blipFill>
        <p:spPr>
          <a:xfrm>
            <a:off x="990600" y="1030190"/>
            <a:ext cx="3280297" cy="20151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9"/>
          <p:cNvSpPr txBox="1"/>
          <p:nvPr>
            <p:ph type="title"/>
          </p:nvPr>
        </p:nvSpPr>
        <p:spPr>
          <a:xfrm>
            <a:off x="457200" y="436053"/>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Trees</a:t>
            </a:r>
            <a:endParaRPr/>
          </a:p>
        </p:txBody>
      </p:sp>
      <p:sp>
        <p:nvSpPr>
          <p:cNvPr id="367" name="Google Shape;367;p19"/>
          <p:cNvSpPr txBox="1"/>
          <p:nvPr>
            <p:ph idx="1" type="body"/>
          </p:nvPr>
        </p:nvSpPr>
        <p:spPr>
          <a:xfrm>
            <a:off x="6111364" y="971550"/>
            <a:ext cx="2880300" cy="39363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rPr b="1" lang="en-US" sz="1500" u="sng"/>
              <a:t>For Registered Users:</a:t>
            </a:r>
            <a:endParaRPr b="1" sz="1500" u="sng"/>
          </a:p>
          <a:p>
            <a:pPr indent="0" lvl="0" marL="742950" rtl="0" algn="l">
              <a:spcBef>
                <a:spcPts val="0"/>
              </a:spcBef>
              <a:spcAft>
                <a:spcPts val="0"/>
              </a:spcAft>
              <a:buNone/>
            </a:pPr>
            <a:r>
              <a:t/>
            </a:r>
            <a:endParaRPr b="1" sz="1500" u="sng"/>
          </a:p>
          <a:p>
            <a:pPr indent="0" lvl="0" marL="74295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first fit a big tree to the training set through a very small CP value.</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Then we fit on the training set and predict on the validation set.</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Mean in sample loss came to be 44.58, but mean out of sample loss is </a:t>
            </a:r>
            <a:r>
              <a:rPr b="1" lang="en-US" sz="1500"/>
              <a:t>60.08!</a:t>
            </a:r>
            <a:endParaRPr b="1"/>
          </a:p>
          <a:p>
            <a:pPr indent="0" lvl="0" marL="742950" rtl="0" algn="l">
              <a:spcBef>
                <a:spcPts val="300"/>
              </a:spcBef>
              <a:spcAft>
                <a:spcPts val="0"/>
              </a:spcAft>
              <a:buNone/>
            </a:pPr>
            <a:r>
              <a:t/>
            </a:r>
            <a:endParaRPr/>
          </a:p>
        </p:txBody>
      </p:sp>
      <p:sp>
        <p:nvSpPr>
          <p:cNvPr id="368" name="Google Shape;368;p19"/>
          <p:cNvSpPr txBox="1"/>
          <p:nvPr/>
        </p:nvSpPr>
        <p:spPr>
          <a:xfrm>
            <a:off x="480060" y="916700"/>
            <a:ext cx="4603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rPr>
              <a:t>Fit a big tree using rpart</a:t>
            </a:r>
            <a:endParaRPr sz="1600"/>
          </a:p>
        </p:txBody>
      </p:sp>
      <p:pic>
        <p:nvPicPr>
          <p:cNvPr id="369" name="Google Shape;369;p19"/>
          <p:cNvPicPr preferRelativeResize="0"/>
          <p:nvPr/>
        </p:nvPicPr>
        <p:blipFill>
          <a:blip r:embed="rId3">
            <a:alphaModFix/>
          </a:blip>
          <a:stretch>
            <a:fillRect/>
          </a:stretch>
        </p:blipFill>
        <p:spPr>
          <a:xfrm>
            <a:off x="249575" y="1634651"/>
            <a:ext cx="4160876" cy="3129999"/>
          </a:xfrm>
          <a:prstGeom prst="rect">
            <a:avLst/>
          </a:prstGeom>
          <a:noFill/>
          <a:ln>
            <a:noFill/>
          </a:ln>
        </p:spPr>
      </p:pic>
      <p:pic>
        <p:nvPicPr>
          <p:cNvPr id="370" name="Google Shape;370;p19"/>
          <p:cNvPicPr preferRelativeResize="0"/>
          <p:nvPr/>
        </p:nvPicPr>
        <p:blipFill>
          <a:blip r:embed="rId4">
            <a:alphaModFix/>
          </a:blip>
          <a:stretch>
            <a:fillRect/>
          </a:stretch>
        </p:blipFill>
        <p:spPr>
          <a:xfrm>
            <a:off x="2783725" y="1374775"/>
            <a:ext cx="2300000" cy="259875"/>
          </a:xfrm>
          <a:prstGeom prst="rect">
            <a:avLst/>
          </a:prstGeom>
          <a:noFill/>
          <a:ln>
            <a:noFill/>
          </a:ln>
        </p:spPr>
      </p:pic>
      <p:pic>
        <p:nvPicPr>
          <p:cNvPr id="371" name="Google Shape;371;p19"/>
          <p:cNvPicPr preferRelativeResize="0"/>
          <p:nvPr/>
        </p:nvPicPr>
        <p:blipFill rotWithShape="1">
          <a:blip r:embed="rId5">
            <a:alphaModFix/>
          </a:blip>
          <a:srcRect b="0" l="0" r="11964" t="4003"/>
          <a:stretch/>
        </p:blipFill>
        <p:spPr>
          <a:xfrm>
            <a:off x="4410450" y="2396300"/>
            <a:ext cx="1791275" cy="108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3ec905a9b9_0_0"/>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Trees</a:t>
            </a:r>
            <a:endParaRPr/>
          </a:p>
        </p:txBody>
      </p:sp>
      <p:sp>
        <p:nvSpPr>
          <p:cNvPr id="377" name="Google Shape;377;g13ec905a9b9_0_0"/>
          <p:cNvSpPr txBox="1"/>
          <p:nvPr>
            <p:ph idx="1" type="body"/>
          </p:nvPr>
        </p:nvSpPr>
        <p:spPr>
          <a:xfrm>
            <a:off x="6111364" y="971550"/>
            <a:ext cx="2880300" cy="39363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rPr b="1" lang="en-US" sz="1500" u="sng"/>
              <a:t>For Registered Users:</a:t>
            </a:r>
            <a:endParaRPr/>
          </a:p>
          <a:p>
            <a:pPr indent="0" lvl="0" marL="0" rtl="0" algn="l">
              <a:spcBef>
                <a:spcPts val="300"/>
              </a:spcBef>
              <a:spcAft>
                <a:spcPts val="0"/>
              </a:spcAft>
              <a:buNone/>
            </a:pPr>
            <a:r>
              <a:t/>
            </a:r>
            <a:endParaRPr sz="1500"/>
          </a:p>
          <a:p>
            <a:pPr indent="-342900" lvl="0" marL="457200" rtl="0" algn="l">
              <a:spcBef>
                <a:spcPts val="300"/>
              </a:spcBef>
              <a:spcAft>
                <a:spcPts val="0"/>
              </a:spcAft>
              <a:buSzPts val="1800"/>
              <a:buChar char="-"/>
            </a:pPr>
            <a:r>
              <a:rPr lang="en-US" sz="1500"/>
              <a:t>Let’s look at the cross validation results from plotcp.</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Prune the tree using the CP value that gave us the lowest out of sample loss</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rPr b="1" lang="en-US" sz="1500"/>
              <a:t>76.64% Variance Explained</a:t>
            </a:r>
            <a:endParaRPr b="1" sz="1500"/>
          </a:p>
          <a:p>
            <a:pPr indent="0" lvl="0" marL="457200" rtl="0" algn="l">
              <a:spcBef>
                <a:spcPts val="300"/>
              </a:spcBef>
              <a:spcAft>
                <a:spcPts val="0"/>
              </a:spcAft>
              <a:buNone/>
            </a:pPr>
            <a:r>
              <a:rPr b="1" lang="en-US" sz="1500"/>
              <a:t>56.96 RMSE</a:t>
            </a:r>
            <a:endParaRPr b="1" sz="1500"/>
          </a:p>
          <a:p>
            <a:pPr indent="0" lvl="0" marL="457200" rtl="0" algn="l">
              <a:spcBef>
                <a:spcPts val="300"/>
              </a:spcBef>
              <a:spcAft>
                <a:spcPts val="0"/>
              </a:spcAft>
              <a:buNone/>
            </a:pPr>
            <a:r>
              <a:t/>
            </a:r>
            <a:endParaRPr sz="1500"/>
          </a:p>
        </p:txBody>
      </p:sp>
      <p:sp>
        <p:nvSpPr>
          <p:cNvPr id="378" name="Google Shape;378;g13ec905a9b9_0_0"/>
          <p:cNvSpPr txBox="1"/>
          <p:nvPr/>
        </p:nvSpPr>
        <p:spPr>
          <a:xfrm>
            <a:off x="480060" y="916700"/>
            <a:ext cx="4603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rPr>
              <a:t>Pruning the tree</a:t>
            </a:r>
            <a:endParaRPr sz="2200"/>
          </a:p>
        </p:txBody>
      </p:sp>
      <p:pic>
        <p:nvPicPr>
          <p:cNvPr id="379" name="Google Shape;379;g13ec905a9b9_0_0"/>
          <p:cNvPicPr preferRelativeResize="0"/>
          <p:nvPr/>
        </p:nvPicPr>
        <p:blipFill>
          <a:blip r:embed="rId3">
            <a:alphaModFix/>
          </a:blip>
          <a:stretch>
            <a:fillRect/>
          </a:stretch>
        </p:blipFill>
        <p:spPr>
          <a:xfrm>
            <a:off x="152250" y="1634976"/>
            <a:ext cx="3057774" cy="2435425"/>
          </a:xfrm>
          <a:prstGeom prst="rect">
            <a:avLst/>
          </a:prstGeom>
          <a:noFill/>
          <a:ln>
            <a:noFill/>
          </a:ln>
        </p:spPr>
      </p:pic>
      <p:pic>
        <p:nvPicPr>
          <p:cNvPr id="380" name="Google Shape;380;g13ec905a9b9_0_0"/>
          <p:cNvPicPr preferRelativeResize="0"/>
          <p:nvPr/>
        </p:nvPicPr>
        <p:blipFill>
          <a:blip r:embed="rId4">
            <a:alphaModFix/>
          </a:blip>
          <a:stretch>
            <a:fillRect/>
          </a:stretch>
        </p:blipFill>
        <p:spPr>
          <a:xfrm>
            <a:off x="3131813" y="2677725"/>
            <a:ext cx="3057774" cy="2184938"/>
          </a:xfrm>
          <a:prstGeom prst="rect">
            <a:avLst/>
          </a:prstGeom>
          <a:noFill/>
          <a:ln>
            <a:noFill/>
          </a:ln>
        </p:spPr>
      </p:pic>
      <p:pic>
        <p:nvPicPr>
          <p:cNvPr id="381" name="Google Shape;381;g13ec905a9b9_0_0"/>
          <p:cNvPicPr preferRelativeResize="0"/>
          <p:nvPr/>
        </p:nvPicPr>
        <p:blipFill>
          <a:blip r:embed="rId5">
            <a:alphaModFix/>
          </a:blip>
          <a:stretch>
            <a:fillRect/>
          </a:stretch>
        </p:blipFill>
        <p:spPr>
          <a:xfrm>
            <a:off x="3220550" y="2185638"/>
            <a:ext cx="2880300" cy="1515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3ec905a9b9_0_24"/>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Random Forests</a:t>
            </a:r>
            <a:endParaRPr/>
          </a:p>
        </p:txBody>
      </p:sp>
      <p:sp>
        <p:nvSpPr>
          <p:cNvPr id="387" name="Google Shape;387;g13ec905a9b9_0_24"/>
          <p:cNvSpPr txBox="1"/>
          <p:nvPr>
            <p:ph idx="1" type="body"/>
          </p:nvPr>
        </p:nvSpPr>
        <p:spPr>
          <a:xfrm>
            <a:off x="5107300" y="611550"/>
            <a:ext cx="4036800" cy="43986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t/>
            </a:r>
            <a:endParaRPr b="1" sz="1500" u="sng"/>
          </a:p>
          <a:p>
            <a:pPr indent="0" lvl="0" marL="742950" rtl="0" algn="l">
              <a:spcBef>
                <a:spcPts val="0"/>
              </a:spcBef>
              <a:spcAft>
                <a:spcPts val="0"/>
              </a:spcAft>
              <a:buNone/>
            </a:pPr>
            <a:r>
              <a:rPr b="1" lang="en-US" sz="1500" u="sng"/>
              <a:t>For Registered Users:</a:t>
            </a:r>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Using random forests, we first tried 11 predictors (bagging) and 3 predictors with 200 and 500 trees.</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Minimum out of sample loss of </a:t>
            </a:r>
            <a:r>
              <a:rPr b="1" lang="en-US" sz="1500">
                <a:solidFill>
                  <a:srgbClr val="404040"/>
                </a:solidFill>
              </a:rPr>
              <a:t>49.50</a:t>
            </a:r>
            <a:r>
              <a:rPr lang="en-US" sz="1500">
                <a:solidFill>
                  <a:srgbClr val="404040"/>
                </a:solidFill>
              </a:rPr>
              <a:t> is much better than pruned tree</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Clearly, out of sample loss is lesser when we use the entire predictor set</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742950" rtl="0" algn="l">
              <a:spcBef>
                <a:spcPts val="300"/>
              </a:spcBef>
              <a:spcAft>
                <a:spcPts val="0"/>
              </a:spcAft>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p:txBody>
      </p:sp>
      <p:sp>
        <p:nvSpPr>
          <p:cNvPr id="388" name="Google Shape;388;g13ec905a9b9_0_24"/>
          <p:cNvSpPr txBox="1"/>
          <p:nvPr/>
        </p:nvSpPr>
        <p:spPr>
          <a:xfrm>
            <a:off x="1823025" y="4253700"/>
            <a:ext cx="9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89" name="Google Shape;389;g13ec905a9b9_0_24"/>
          <p:cNvPicPr preferRelativeResize="0"/>
          <p:nvPr/>
        </p:nvPicPr>
        <p:blipFill>
          <a:blip r:embed="rId3">
            <a:alphaModFix/>
          </a:blip>
          <a:stretch>
            <a:fillRect/>
          </a:stretch>
        </p:blipFill>
        <p:spPr>
          <a:xfrm>
            <a:off x="1111650" y="1179550"/>
            <a:ext cx="3152425" cy="1392200"/>
          </a:xfrm>
          <a:prstGeom prst="rect">
            <a:avLst/>
          </a:prstGeom>
          <a:noFill/>
          <a:ln>
            <a:noFill/>
          </a:ln>
        </p:spPr>
      </p:pic>
      <p:pic>
        <p:nvPicPr>
          <p:cNvPr id="390" name="Google Shape;390;g13ec905a9b9_0_24"/>
          <p:cNvPicPr preferRelativeResize="0"/>
          <p:nvPr/>
        </p:nvPicPr>
        <p:blipFill>
          <a:blip r:embed="rId4">
            <a:alphaModFix/>
          </a:blip>
          <a:stretch>
            <a:fillRect/>
          </a:stretch>
        </p:blipFill>
        <p:spPr>
          <a:xfrm>
            <a:off x="695200" y="2637350"/>
            <a:ext cx="3768275" cy="250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3ec905a9b9_25_6"/>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Random Forests (Bagging)</a:t>
            </a:r>
            <a:endParaRPr/>
          </a:p>
        </p:txBody>
      </p:sp>
      <p:sp>
        <p:nvSpPr>
          <p:cNvPr id="396" name="Google Shape;396;g13ec905a9b9_25_6"/>
          <p:cNvSpPr txBox="1"/>
          <p:nvPr>
            <p:ph idx="1" type="body"/>
          </p:nvPr>
        </p:nvSpPr>
        <p:spPr>
          <a:xfrm>
            <a:off x="5188725" y="858750"/>
            <a:ext cx="4036800" cy="4398600"/>
          </a:xfrm>
          <a:prstGeom prst="rect">
            <a:avLst/>
          </a:prstGeom>
          <a:noFill/>
          <a:ln>
            <a:noFill/>
          </a:ln>
        </p:spPr>
        <p:txBody>
          <a:bodyPr anchorCtr="0" anchor="t" bIns="45700" lIns="91425" spcFirstLastPara="1" rIns="91425" wrap="square" tIns="45700">
            <a:noAutofit/>
          </a:bodyPr>
          <a:lstStyle/>
          <a:p>
            <a:pPr indent="0" lvl="1" marL="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p:txBody>
      </p:sp>
      <p:sp>
        <p:nvSpPr>
          <p:cNvPr id="397" name="Google Shape;397;g13ec905a9b9_25_6"/>
          <p:cNvSpPr txBox="1"/>
          <p:nvPr/>
        </p:nvSpPr>
        <p:spPr>
          <a:xfrm>
            <a:off x="5707125" y="707325"/>
            <a:ext cx="3234300" cy="4948500"/>
          </a:xfrm>
          <a:prstGeom prst="rect">
            <a:avLst/>
          </a:prstGeom>
          <a:noFill/>
          <a:ln>
            <a:noFill/>
          </a:ln>
        </p:spPr>
        <p:txBody>
          <a:bodyPr anchorCtr="0" anchor="t" bIns="91425" lIns="91425" spcFirstLastPara="1" rIns="91425" wrap="square" tIns="91425">
            <a:spAutoFit/>
          </a:bodyPr>
          <a:lstStyle/>
          <a:p>
            <a:pPr indent="0" lvl="0" marL="742950" rtl="0" algn="l">
              <a:spcBef>
                <a:spcPts val="0"/>
              </a:spcBef>
              <a:spcAft>
                <a:spcPts val="0"/>
              </a:spcAft>
              <a:buNone/>
            </a:pPr>
            <a:r>
              <a:t/>
            </a:r>
            <a:endParaRPr b="1" sz="1500" u="sng">
              <a:solidFill>
                <a:srgbClr val="3F3F3F"/>
              </a:solidFill>
              <a:latin typeface="Calibri"/>
              <a:ea typeface="Calibri"/>
              <a:cs typeface="Calibri"/>
              <a:sym typeface="Calibri"/>
            </a:endParaRPr>
          </a:p>
          <a:p>
            <a:pPr indent="0" lvl="0" marL="742950" rtl="0" algn="l">
              <a:spcBef>
                <a:spcPts val="0"/>
              </a:spcBef>
              <a:spcAft>
                <a:spcPts val="0"/>
              </a:spcAft>
              <a:buNone/>
            </a:pPr>
            <a:r>
              <a:rPr b="1" lang="en-US" sz="1500" u="sng">
                <a:solidFill>
                  <a:srgbClr val="3F3F3F"/>
                </a:solidFill>
                <a:latin typeface="Calibri"/>
                <a:ea typeface="Calibri"/>
                <a:cs typeface="Calibri"/>
                <a:sym typeface="Calibri"/>
              </a:rPr>
              <a:t>For Registered Users:</a:t>
            </a:r>
            <a:endParaRPr sz="3200">
              <a:solidFill>
                <a:srgbClr val="3F3F3F"/>
              </a:solidFill>
              <a:latin typeface="Calibri"/>
              <a:ea typeface="Calibri"/>
              <a:cs typeface="Calibri"/>
              <a:sym typeface="Calibri"/>
            </a:endParaRPr>
          </a:p>
          <a:p>
            <a:pPr indent="0" lvl="0" marL="0" rtl="0" algn="l">
              <a:lnSpc>
                <a:spcPct val="115000"/>
              </a:lnSpc>
              <a:spcBef>
                <a:spcPts val="400"/>
              </a:spcBef>
              <a:spcAft>
                <a:spcPts val="0"/>
              </a:spcAft>
              <a:buNone/>
            </a:pPr>
            <a:r>
              <a:t/>
            </a:r>
            <a:endParaRPr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Thus, we wanted to see if we can get better results by exploring more with bagging</a:t>
            </a:r>
            <a:endParaRPr sz="1500">
              <a:solidFill>
                <a:srgbClr val="404040"/>
              </a:solidFill>
              <a:latin typeface="Calibri"/>
              <a:ea typeface="Calibri"/>
              <a:cs typeface="Calibri"/>
              <a:sym typeface="Calibri"/>
            </a:endParaRPr>
          </a:p>
          <a:p>
            <a:pPr indent="0" lvl="0" marL="0" rtl="0" algn="l">
              <a:lnSpc>
                <a:spcPct val="115000"/>
              </a:lnSpc>
              <a:spcBef>
                <a:spcPts val="400"/>
              </a:spcBef>
              <a:spcAft>
                <a:spcPts val="0"/>
              </a:spcAft>
              <a:buNone/>
            </a:pPr>
            <a:r>
              <a:t/>
            </a:r>
            <a:endParaRPr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In fact we can! 1000 trees and 100 trees both gave us very similar OOB </a:t>
            </a:r>
            <a:r>
              <a:rPr b="1" lang="en-US" sz="1500">
                <a:solidFill>
                  <a:srgbClr val="404040"/>
                </a:solidFill>
                <a:latin typeface="Calibri"/>
                <a:ea typeface="Calibri"/>
                <a:cs typeface="Calibri"/>
                <a:sym typeface="Calibri"/>
              </a:rPr>
              <a:t>RMSE of ~48.8 </a:t>
            </a:r>
            <a:r>
              <a:rPr lang="en-US" sz="1500">
                <a:solidFill>
                  <a:srgbClr val="404040"/>
                </a:solidFill>
                <a:latin typeface="Calibri"/>
                <a:ea typeface="Calibri"/>
                <a:cs typeface="Calibri"/>
                <a:sym typeface="Calibri"/>
              </a:rPr>
              <a:t>and</a:t>
            </a:r>
            <a:r>
              <a:rPr b="1" lang="en-US" sz="1500">
                <a:solidFill>
                  <a:srgbClr val="404040"/>
                </a:solidFill>
                <a:latin typeface="Calibri"/>
                <a:ea typeface="Calibri"/>
                <a:cs typeface="Calibri"/>
                <a:sym typeface="Calibri"/>
              </a:rPr>
              <a:t> ~82.8% Variance Explained</a:t>
            </a:r>
            <a:endParaRPr b="1" sz="1500">
              <a:solidFill>
                <a:srgbClr val="404040"/>
              </a:solidFill>
              <a:latin typeface="Calibri"/>
              <a:ea typeface="Calibri"/>
              <a:cs typeface="Calibri"/>
              <a:sym typeface="Calibri"/>
            </a:endParaRPr>
          </a:p>
          <a:p>
            <a:pPr indent="0" lvl="0" marL="0" rtl="0" algn="l">
              <a:lnSpc>
                <a:spcPct val="115000"/>
              </a:lnSpc>
              <a:spcBef>
                <a:spcPts val="400"/>
              </a:spcBef>
              <a:spcAft>
                <a:spcPts val="0"/>
              </a:spcAft>
              <a:buNone/>
            </a:pPr>
            <a:r>
              <a:t/>
            </a:r>
            <a:endParaRPr b="1"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Hr is clearly the most impactful variable</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p:txBody>
      </p:sp>
      <p:pic>
        <p:nvPicPr>
          <p:cNvPr id="398" name="Google Shape;398;g13ec905a9b9_25_6"/>
          <p:cNvPicPr preferRelativeResize="0"/>
          <p:nvPr/>
        </p:nvPicPr>
        <p:blipFill rotWithShape="1">
          <a:blip r:embed="rId3">
            <a:alphaModFix/>
          </a:blip>
          <a:srcRect b="0" l="0" r="0" t="6375"/>
          <a:stretch/>
        </p:blipFill>
        <p:spPr>
          <a:xfrm>
            <a:off x="1237050" y="3103450"/>
            <a:ext cx="3811926" cy="2040024"/>
          </a:xfrm>
          <a:prstGeom prst="rect">
            <a:avLst/>
          </a:prstGeom>
          <a:noFill/>
          <a:ln>
            <a:noFill/>
          </a:ln>
        </p:spPr>
      </p:pic>
      <p:pic>
        <p:nvPicPr>
          <p:cNvPr id="399" name="Google Shape;399;g13ec905a9b9_25_6"/>
          <p:cNvPicPr preferRelativeResize="0"/>
          <p:nvPr/>
        </p:nvPicPr>
        <p:blipFill>
          <a:blip r:embed="rId4">
            <a:alphaModFix/>
          </a:blip>
          <a:stretch>
            <a:fillRect/>
          </a:stretch>
        </p:blipFill>
        <p:spPr>
          <a:xfrm>
            <a:off x="1403425" y="923850"/>
            <a:ext cx="3479166" cy="2179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2"/>
          <p:cNvSpPr txBox="1"/>
          <p:nvPr>
            <p:ph type="title"/>
          </p:nvPr>
        </p:nvSpPr>
        <p:spPr>
          <a:xfrm>
            <a:off x="457200" y="436053"/>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Boosting</a:t>
            </a:r>
            <a:endParaRPr/>
          </a:p>
        </p:txBody>
      </p:sp>
      <p:sp>
        <p:nvSpPr>
          <p:cNvPr id="405" name="Google Shape;405;p22"/>
          <p:cNvSpPr txBox="1"/>
          <p:nvPr>
            <p:ph idx="1" type="body"/>
          </p:nvPr>
        </p:nvSpPr>
        <p:spPr>
          <a:xfrm>
            <a:off x="5824750" y="803000"/>
            <a:ext cx="3236100" cy="42072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None/>
            </a:pPr>
            <a:r>
              <a:rPr b="1" lang="en-US" sz="1500" u="sng"/>
              <a:t>For Registered Users:</a:t>
            </a:r>
            <a:endParaRPr b="1" sz="1500" u="sng"/>
          </a:p>
          <a:p>
            <a:pPr indent="457200" lvl="0" marL="457200" rtl="0" algn="l">
              <a:spcBef>
                <a:spcPts val="0"/>
              </a:spcBef>
              <a:spcAft>
                <a:spcPts val="0"/>
              </a:spcAft>
              <a:buNone/>
            </a:pPr>
            <a:r>
              <a:t/>
            </a:r>
            <a:endParaRPr b="1" sz="1500" u="sng"/>
          </a:p>
          <a:p>
            <a:pPr indent="0" lvl="0" marL="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wanted to see if we could improve the results by tuning the parameters through boosting</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rPr lang="en-US" sz="1500"/>
              <a:t>Best in sample loss:  </a:t>
            </a:r>
            <a:r>
              <a:rPr b="1" lang="en-US" sz="1500"/>
              <a:t>5.463</a:t>
            </a:r>
            <a:endParaRPr b="1" sz="1500"/>
          </a:p>
          <a:p>
            <a:pPr indent="0" lvl="0" marL="457200" rtl="0" algn="l">
              <a:spcBef>
                <a:spcPts val="300"/>
              </a:spcBef>
              <a:spcAft>
                <a:spcPts val="0"/>
              </a:spcAft>
              <a:buNone/>
            </a:pPr>
            <a:r>
              <a:rPr lang="en-US" sz="1500"/>
              <a:t>Best out of sample loss: </a:t>
            </a:r>
            <a:r>
              <a:rPr b="1" lang="en-US" sz="1500"/>
              <a:t>48.399</a:t>
            </a:r>
            <a:endParaRPr b="1" sz="1500"/>
          </a:p>
          <a:p>
            <a:pPr indent="0" lvl="0" marL="0" rtl="0" algn="l">
              <a:spcBef>
                <a:spcPts val="300"/>
              </a:spcBef>
              <a:spcAft>
                <a:spcPts val="0"/>
              </a:spcAft>
              <a:buNone/>
            </a:pPr>
            <a:r>
              <a:t/>
            </a:r>
            <a:endParaRPr b="1" sz="1500"/>
          </a:p>
          <a:p>
            <a:pPr indent="0" lvl="0" marL="457200" rtl="0" algn="l">
              <a:spcBef>
                <a:spcPts val="300"/>
              </a:spcBef>
              <a:spcAft>
                <a:spcPts val="0"/>
              </a:spcAft>
              <a:buNone/>
            </a:pPr>
            <a:r>
              <a:t/>
            </a:r>
            <a:endParaRPr b="1" sz="1500"/>
          </a:p>
          <a:p>
            <a:pPr indent="-323850" lvl="0" marL="457200" rtl="0" algn="l">
              <a:spcBef>
                <a:spcPts val="300"/>
              </a:spcBef>
              <a:spcAft>
                <a:spcPts val="0"/>
              </a:spcAft>
              <a:buSzPts val="1500"/>
              <a:buChar char="-"/>
            </a:pPr>
            <a:r>
              <a:rPr lang="en-US" sz="1500"/>
              <a:t>Again, hr is the most important variable</a:t>
            </a:r>
            <a:endParaRPr sz="1500"/>
          </a:p>
        </p:txBody>
      </p:sp>
      <p:pic>
        <p:nvPicPr>
          <p:cNvPr id="406" name="Google Shape;406;p22"/>
          <p:cNvPicPr preferRelativeResize="0"/>
          <p:nvPr/>
        </p:nvPicPr>
        <p:blipFill>
          <a:blip r:embed="rId3">
            <a:alphaModFix/>
          </a:blip>
          <a:stretch>
            <a:fillRect/>
          </a:stretch>
        </p:blipFill>
        <p:spPr>
          <a:xfrm>
            <a:off x="152400" y="1011125"/>
            <a:ext cx="3045652" cy="3979975"/>
          </a:xfrm>
          <a:prstGeom prst="rect">
            <a:avLst/>
          </a:prstGeom>
          <a:noFill/>
          <a:ln>
            <a:noFill/>
          </a:ln>
        </p:spPr>
      </p:pic>
      <p:pic>
        <p:nvPicPr>
          <p:cNvPr id="407" name="Google Shape;407;p22"/>
          <p:cNvPicPr preferRelativeResize="0"/>
          <p:nvPr/>
        </p:nvPicPr>
        <p:blipFill>
          <a:blip r:embed="rId4">
            <a:alphaModFix/>
          </a:blip>
          <a:stretch>
            <a:fillRect/>
          </a:stretch>
        </p:blipFill>
        <p:spPr>
          <a:xfrm>
            <a:off x="3049175" y="2002426"/>
            <a:ext cx="3045650" cy="21541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3ec905a9b9_0_75"/>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Fit on Testing Set</a:t>
            </a:r>
            <a:endParaRPr/>
          </a:p>
        </p:txBody>
      </p:sp>
      <p:pic>
        <p:nvPicPr>
          <p:cNvPr id="413" name="Google Shape;413;g13ec905a9b9_0_75"/>
          <p:cNvPicPr preferRelativeResize="0"/>
          <p:nvPr/>
        </p:nvPicPr>
        <p:blipFill>
          <a:blip r:embed="rId3">
            <a:alphaModFix/>
          </a:blip>
          <a:stretch>
            <a:fillRect/>
          </a:stretch>
        </p:blipFill>
        <p:spPr>
          <a:xfrm>
            <a:off x="522325" y="1717011"/>
            <a:ext cx="4049677" cy="2352213"/>
          </a:xfrm>
          <a:prstGeom prst="rect">
            <a:avLst/>
          </a:prstGeom>
          <a:noFill/>
          <a:ln>
            <a:noFill/>
          </a:ln>
        </p:spPr>
      </p:pic>
      <p:pic>
        <p:nvPicPr>
          <p:cNvPr id="414" name="Google Shape;414;g13ec905a9b9_0_75"/>
          <p:cNvPicPr preferRelativeResize="0"/>
          <p:nvPr/>
        </p:nvPicPr>
        <p:blipFill>
          <a:blip r:embed="rId4">
            <a:alphaModFix/>
          </a:blip>
          <a:stretch>
            <a:fillRect/>
          </a:stretch>
        </p:blipFill>
        <p:spPr>
          <a:xfrm>
            <a:off x="4749650" y="1717000"/>
            <a:ext cx="4111908" cy="2352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3ec905a9b9_0_52"/>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Fit on Testing Set</a:t>
            </a:r>
            <a:endParaRPr/>
          </a:p>
        </p:txBody>
      </p:sp>
      <p:graphicFrame>
        <p:nvGraphicFramePr>
          <p:cNvPr id="420" name="Google Shape;420;g13ec905a9b9_0_52"/>
          <p:cNvGraphicFramePr/>
          <p:nvPr/>
        </p:nvGraphicFramePr>
        <p:xfrm>
          <a:off x="504575" y="1541125"/>
          <a:ext cx="3000000" cy="3000000"/>
        </p:xfrm>
        <a:graphic>
          <a:graphicData uri="http://schemas.openxmlformats.org/drawingml/2006/table">
            <a:tbl>
              <a:tblPr>
                <a:noFill/>
                <a:tableStyleId>{D98DEEAA-741A-40B0-BA70-4985930DF966}</a:tableStyleId>
              </a:tblPr>
              <a:tblGrid>
                <a:gridCol w="1886325"/>
                <a:gridCol w="1603400"/>
                <a:gridCol w="1738550"/>
                <a:gridCol w="1612800"/>
                <a:gridCol w="1293775"/>
              </a:tblGrid>
              <a:tr h="632025">
                <a:tc>
                  <a:txBody>
                    <a:bodyPr/>
                    <a:lstStyle/>
                    <a:p>
                      <a:pPr indent="0" lvl="0" marL="0" marR="0" rtl="0" algn="ctr">
                        <a:spcBef>
                          <a:spcPts val="0"/>
                        </a:spcBef>
                        <a:spcAft>
                          <a:spcPts val="0"/>
                        </a:spcAft>
                        <a:buNone/>
                      </a:pPr>
                      <a:r>
                        <a:rPr b="1" lang="en-US">
                          <a:latin typeface="Calibri"/>
                          <a:ea typeface="Calibri"/>
                          <a:cs typeface="Calibri"/>
                          <a:sym typeface="Calibri"/>
                        </a:rPr>
                        <a:t>Registered Users</a:t>
                      </a:r>
                      <a:r>
                        <a:rPr b="1" i="0" lang="en-US" u="none" cap="none" strike="noStrike">
                          <a:solidFill>
                            <a:srgbClr val="000000"/>
                          </a:solidFill>
                          <a:latin typeface="Calibri"/>
                          <a:ea typeface="Calibri"/>
                          <a:cs typeface="Calibri"/>
                          <a:sym typeface="Calibri"/>
                        </a:rPr>
                        <a:t> </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RMSE (</a:t>
                      </a:r>
                      <a:r>
                        <a:rPr b="1" lang="en-US">
                          <a:latin typeface="Calibri"/>
                          <a:ea typeface="Calibri"/>
                          <a:cs typeface="Calibri"/>
                          <a:sym typeface="Calibri"/>
                        </a:rPr>
                        <a:t>Validation</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RMSE (</a:t>
                      </a:r>
                      <a:r>
                        <a:rPr b="1" lang="en-US">
                          <a:latin typeface="Calibri"/>
                          <a:ea typeface="Calibri"/>
                          <a:cs typeface="Calibri"/>
                          <a:sym typeface="Calibri"/>
                        </a:rPr>
                        <a:t>Test</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R-square (</a:t>
                      </a:r>
                      <a:r>
                        <a:rPr b="1" lang="en-US">
                          <a:latin typeface="Calibri"/>
                          <a:ea typeface="Calibri"/>
                          <a:cs typeface="Calibri"/>
                          <a:sym typeface="Calibri"/>
                        </a:rPr>
                        <a:t>Validation</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R-square (</a:t>
                      </a:r>
                      <a:r>
                        <a:rPr b="1" lang="en-US">
                          <a:latin typeface="Calibri"/>
                          <a:ea typeface="Calibri"/>
                          <a:cs typeface="Calibri"/>
                          <a:sym typeface="Calibri"/>
                        </a:rPr>
                        <a:t>Test</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Pruned Tree</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Arial"/>
                        <a:buNone/>
                      </a:pPr>
                      <a:r>
                        <a:rPr lang="en-US">
                          <a:latin typeface="Calibri"/>
                          <a:ea typeface="Calibri"/>
                          <a:cs typeface="Calibri"/>
                          <a:sym typeface="Calibri"/>
                        </a:rPr>
                        <a:t>56.9</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NA</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Clr>
                          <a:srgbClr val="000000"/>
                        </a:buClr>
                        <a:buFont typeface="Arial"/>
                        <a:buNone/>
                      </a:pPr>
                      <a:r>
                        <a:rPr lang="en-US">
                          <a:latin typeface="Calibri"/>
                          <a:ea typeface="Calibri"/>
                          <a:cs typeface="Calibri"/>
                          <a:sym typeface="Calibri"/>
                        </a:rPr>
                        <a:t>76.6%</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NA</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Random Forest(Bagging)</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48.8</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46.2</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82.2%</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83.5%</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Boosting</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48.3</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45.6</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84.8%</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84.4%</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3ec905a9b9_0_95"/>
          <p:cNvSpPr txBox="1"/>
          <p:nvPr>
            <p:ph type="title"/>
          </p:nvPr>
        </p:nvSpPr>
        <p:spPr>
          <a:xfrm>
            <a:off x="457200" y="5122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Casual User Predictions</a:t>
            </a:r>
            <a:endParaRPr/>
          </a:p>
        </p:txBody>
      </p:sp>
      <p:sp>
        <p:nvSpPr>
          <p:cNvPr id="426" name="Google Shape;426;g13ec905a9b9_0_95"/>
          <p:cNvSpPr txBox="1"/>
          <p:nvPr>
            <p:ph idx="1" type="body"/>
          </p:nvPr>
        </p:nvSpPr>
        <p:spPr>
          <a:xfrm>
            <a:off x="5542625" y="965325"/>
            <a:ext cx="3236100" cy="42072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None/>
            </a:pPr>
            <a:r>
              <a:rPr b="1" lang="en-US" sz="1500" u="sng"/>
              <a:t>For Casual Users:</a:t>
            </a:r>
            <a:endParaRPr b="1" sz="1500" u="sng"/>
          </a:p>
          <a:p>
            <a:pPr indent="457200" lvl="0" marL="457200" rtl="0" algn="l">
              <a:spcBef>
                <a:spcPts val="0"/>
              </a:spcBef>
              <a:spcAft>
                <a:spcPts val="0"/>
              </a:spcAft>
              <a:buNone/>
            </a:pPr>
            <a:r>
              <a:t/>
            </a:r>
            <a:endParaRPr b="1" sz="1500" u="sng"/>
          </a:p>
          <a:p>
            <a:pPr indent="0" lvl="0" marL="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used the same approach in predicting the registered users and found that boosting &amp; bagging produced very similar results in the test set</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t/>
            </a:r>
            <a:endParaRPr sz="1500"/>
          </a:p>
        </p:txBody>
      </p:sp>
      <p:pic>
        <p:nvPicPr>
          <p:cNvPr id="427" name="Google Shape;427;g13ec905a9b9_0_95"/>
          <p:cNvPicPr preferRelativeResize="0"/>
          <p:nvPr/>
        </p:nvPicPr>
        <p:blipFill>
          <a:blip r:embed="rId3">
            <a:alphaModFix/>
          </a:blip>
          <a:stretch>
            <a:fillRect/>
          </a:stretch>
        </p:blipFill>
        <p:spPr>
          <a:xfrm>
            <a:off x="162775" y="965325"/>
            <a:ext cx="3128301" cy="2186074"/>
          </a:xfrm>
          <a:prstGeom prst="rect">
            <a:avLst/>
          </a:prstGeom>
          <a:noFill/>
          <a:ln>
            <a:noFill/>
          </a:ln>
        </p:spPr>
      </p:pic>
      <p:pic>
        <p:nvPicPr>
          <p:cNvPr id="428" name="Google Shape;428;g13ec905a9b9_0_95"/>
          <p:cNvPicPr preferRelativeResize="0"/>
          <p:nvPr/>
        </p:nvPicPr>
        <p:blipFill>
          <a:blip r:embed="rId4">
            <a:alphaModFix/>
          </a:blip>
          <a:stretch>
            <a:fillRect/>
          </a:stretch>
        </p:blipFill>
        <p:spPr>
          <a:xfrm>
            <a:off x="162775" y="2957425"/>
            <a:ext cx="3128301" cy="2186076"/>
          </a:xfrm>
          <a:prstGeom prst="rect">
            <a:avLst/>
          </a:prstGeom>
          <a:noFill/>
          <a:ln>
            <a:noFill/>
          </a:ln>
        </p:spPr>
      </p:pic>
      <p:pic>
        <p:nvPicPr>
          <p:cNvPr id="429" name="Google Shape;429;g13ec905a9b9_0_95"/>
          <p:cNvPicPr preferRelativeResize="0"/>
          <p:nvPr/>
        </p:nvPicPr>
        <p:blipFill rotWithShape="1">
          <a:blip r:embed="rId5">
            <a:alphaModFix/>
          </a:blip>
          <a:srcRect b="3234" l="33034" r="0" t="2175"/>
          <a:stretch/>
        </p:blipFill>
        <p:spPr>
          <a:xfrm>
            <a:off x="3763325" y="1494497"/>
            <a:ext cx="1617350" cy="1878503"/>
          </a:xfrm>
          <a:prstGeom prst="rect">
            <a:avLst/>
          </a:prstGeom>
          <a:noFill/>
          <a:ln>
            <a:noFill/>
          </a:ln>
        </p:spPr>
      </p:pic>
      <p:graphicFrame>
        <p:nvGraphicFramePr>
          <p:cNvPr id="430" name="Google Shape;430;g13ec905a9b9_0_95"/>
          <p:cNvGraphicFramePr/>
          <p:nvPr/>
        </p:nvGraphicFramePr>
        <p:xfrm>
          <a:off x="3488025" y="3641697"/>
          <a:ext cx="3000000" cy="3000000"/>
        </p:xfrm>
        <a:graphic>
          <a:graphicData uri="http://schemas.openxmlformats.org/drawingml/2006/table">
            <a:tbl>
              <a:tblPr>
                <a:noFill/>
                <a:tableStyleId>{6702CE05-D367-43A6-B155-1A7C5B9C1770}</a:tableStyleId>
              </a:tblPr>
              <a:tblGrid>
                <a:gridCol w="1793075"/>
                <a:gridCol w="1793075"/>
                <a:gridCol w="1793075"/>
              </a:tblGrid>
              <a:tr h="365725">
                <a:tc>
                  <a:txBody>
                    <a:bodyPr/>
                    <a:lstStyle/>
                    <a:p>
                      <a:pPr indent="0" lvl="0" marL="0" rtl="0" algn="ctr">
                        <a:spcBef>
                          <a:spcPts val="0"/>
                        </a:spcBef>
                        <a:spcAft>
                          <a:spcPts val="0"/>
                        </a:spcAft>
                        <a:buNone/>
                      </a:pPr>
                      <a:r>
                        <a:rPr lang="en-US" sz="1200">
                          <a:latin typeface="Calibri"/>
                          <a:ea typeface="Calibri"/>
                          <a:cs typeface="Calibri"/>
                          <a:sym typeface="Calibri"/>
                        </a:rPr>
                        <a:t>Casual Users</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RMSE (Test)</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R Squared (Test)</a:t>
                      </a:r>
                      <a:endParaRPr sz="1200">
                        <a:latin typeface="Calibri"/>
                        <a:ea typeface="Calibri"/>
                        <a:cs typeface="Calibri"/>
                        <a:sym typeface="Calibri"/>
                      </a:endParaRPr>
                    </a:p>
                  </a:txBody>
                  <a:tcPr marT="91425" marB="91425" marR="91425" marL="91425"/>
                </a:tc>
              </a:tr>
              <a:tr h="365725">
                <a:tc>
                  <a:txBody>
                    <a:bodyPr/>
                    <a:lstStyle/>
                    <a:p>
                      <a:pPr indent="0" lvl="0" marL="0" rtl="0" algn="ctr">
                        <a:spcBef>
                          <a:spcPts val="0"/>
                        </a:spcBef>
                        <a:spcAft>
                          <a:spcPts val="0"/>
                        </a:spcAft>
                        <a:buNone/>
                      </a:pPr>
                      <a:r>
                        <a:rPr lang="en-US" sz="1200">
                          <a:latin typeface="Calibri"/>
                          <a:ea typeface="Calibri"/>
                          <a:cs typeface="Calibri"/>
                          <a:sym typeface="Calibri"/>
                        </a:rPr>
                        <a:t> Random Forest (Bagging)</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17.01</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87.8%</a:t>
                      </a:r>
                      <a:endParaRPr sz="1200">
                        <a:latin typeface="Calibri"/>
                        <a:ea typeface="Calibri"/>
                        <a:cs typeface="Calibri"/>
                        <a:sym typeface="Calibri"/>
                      </a:endParaRPr>
                    </a:p>
                  </a:txBody>
                  <a:tcPr marT="91425" marB="91425" marR="91425" marL="91425"/>
                </a:tc>
              </a:tr>
              <a:tr h="365725">
                <a:tc>
                  <a:txBody>
                    <a:bodyPr/>
                    <a:lstStyle/>
                    <a:p>
                      <a:pPr indent="0" lvl="0" marL="0" rtl="0" algn="ctr">
                        <a:spcBef>
                          <a:spcPts val="0"/>
                        </a:spcBef>
                        <a:spcAft>
                          <a:spcPts val="0"/>
                        </a:spcAft>
                        <a:buNone/>
                      </a:pPr>
                      <a:r>
                        <a:rPr lang="en-US" sz="1200">
                          <a:latin typeface="Calibri"/>
                          <a:ea typeface="Calibri"/>
                          <a:cs typeface="Calibri"/>
                          <a:sym typeface="Calibri"/>
                        </a:rPr>
                        <a:t>Boosting</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17.13</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88.7</a:t>
                      </a:r>
                      <a:endParaRPr sz="12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13ec905a9b9_27_1"/>
          <p:cNvPicPr preferRelativeResize="0"/>
          <p:nvPr/>
        </p:nvPicPr>
        <p:blipFill>
          <a:blip r:embed="rId3">
            <a:alphaModFix/>
          </a:blip>
          <a:stretch>
            <a:fillRect/>
          </a:stretch>
        </p:blipFill>
        <p:spPr>
          <a:xfrm>
            <a:off x="1829825" y="461250"/>
            <a:ext cx="5316425" cy="2422271"/>
          </a:xfrm>
          <a:prstGeom prst="rect">
            <a:avLst/>
          </a:prstGeom>
          <a:noFill/>
          <a:ln>
            <a:noFill/>
          </a:ln>
        </p:spPr>
      </p:pic>
      <p:pic>
        <p:nvPicPr>
          <p:cNvPr id="437" name="Google Shape;437;g13ec905a9b9_27_1"/>
          <p:cNvPicPr preferRelativeResize="0"/>
          <p:nvPr/>
        </p:nvPicPr>
        <p:blipFill>
          <a:blip r:embed="rId4">
            <a:alphaModFix/>
          </a:blip>
          <a:stretch>
            <a:fillRect/>
          </a:stretch>
        </p:blipFill>
        <p:spPr>
          <a:xfrm>
            <a:off x="1829825" y="2883525"/>
            <a:ext cx="5316426" cy="2176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type="title"/>
          </p:nvPr>
        </p:nvSpPr>
        <p:spPr>
          <a:xfrm>
            <a:off x="447152" y="590550"/>
            <a:ext cx="4277248" cy="38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Problem Statement</a:t>
            </a:r>
            <a:endParaRPr/>
          </a:p>
        </p:txBody>
      </p:sp>
      <p:sp>
        <p:nvSpPr>
          <p:cNvPr id="145" name="Google Shape;145;p2"/>
          <p:cNvSpPr txBox="1"/>
          <p:nvPr>
            <p:ph idx="1" type="body"/>
          </p:nvPr>
        </p:nvSpPr>
        <p:spPr>
          <a:xfrm>
            <a:off x="447152" y="1123950"/>
            <a:ext cx="8239648" cy="35623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000"/>
              <a:buNone/>
            </a:pPr>
            <a:r>
              <a:rPr lang="en-US" sz="2000"/>
              <a:t>Bike sharing is one of the most accessible way to commute for employees and students. Lime and Bird were the commonly used bikes in Austin especially for student commute and it is interesting to see how the membership, payment and trips have become more automatic.</a:t>
            </a:r>
            <a:endParaRPr/>
          </a:p>
          <a:p>
            <a:pPr indent="0" lvl="0" marL="0" rtl="0" algn="l">
              <a:spcBef>
                <a:spcPts val="400"/>
              </a:spcBef>
              <a:spcAft>
                <a:spcPts val="0"/>
              </a:spcAft>
              <a:buClr>
                <a:srgbClr val="3F3F3F"/>
              </a:buClr>
              <a:buSzPts val="2000"/>
              <a:buNone/>
            </a:pPr>
            <a:r>
              <a:t/>
            </a:r>
            <a:endParaRPr sz="2000"/>
          </a:p>
          <a:p>
            <a:pPr indent="0" lvl="0" marL="0" rtl="0" algn="l">
              <a:spcBef>
                <a:spcPts val="400"/>
              </a:spcBef>
              <a:spcAft>
                <a:spcPts val="0"/>
              </a:spcAft>
              <a:buClr>
                <a:srgbClr val="3F3F3F"/>
              </a:buClr>
              <a:buSzPts val="2000"/>
              <a:buNone/>
            </a:pPr>
            <a:r>
              <a:rPr lang="en-US" sz="2000"/>
              <a:t>Inspired by these observations, we took the trips data from Capital Bikeshare</a:t>
            </a:r>
            <a:r>
              <a:rPr baseline="30000" lang="en-US" sz="2000"/>
              <a:t>[1]</a:t>
            </a:r>
            <a:r>
              <a:rPr lang="en-US" sz="2000"/>
              <a:t> to predict the demand of bike users based on the number of rides pertaining to registered and casual users.</a:t>
            </a:r>
            <a:endParaRPr/>
          </a:p>
        </p:txBody>
      </p:sp>
      <p:sp>
        <p:nvSpPr>
          <p:cNvPr id="146" name="Google Shape;146;p2"/>
          <p:cNvSpPr txBox="1"/>
          <p:nvPr/>
        </p:nvSpPr>
        <p:spPr>
          <a:xfrm>
            <a:off x="3429000" y="4825613"/>
            <a:ext cx="58674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900" u="none" cap="none" strike="noStrike">
                <a:solidFill>
                  <a:schemeClr val="dk1"/>
                </a:solidFill>
                <a:latin typeface="Arial"/>
                <a:ea typeface="Arial"/>
                <a:cs typeface="Arial"/>
                <a:sym typeface="Arial"/>
              </a:rPr>
              <a:t>[1] Capital Bikeshare – State owned bike sharing system in counties around Washington D.C and Virginia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3ec905a9b9_0_118"/>
          <p:cNvSpPr txBox="1"/>
          <p:nvPr>
            <p:ph type="title"/>
          </p:nvPr>
        </p:nvSpPr>
        <p:spPr>
          <a:xfrm>
            <a:off x="457200" y="476101"/>
            <a:ext cx="8229600" cy="679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Conclusion</a:t>
            </a:r>
            <a:endParaRPr/>
          </a:p>
        </p:txBody>
      </p:sp>
      <p:sp>
        <p:nvSpPr>
          <p:cNvPr id="444" name="Google Shape;444;g13ec905a9b9_0_118"/>
          <p:cNvSpPr txBox="1"/>
          <p:nvPr>
            <p:ph idx="1" type="body"/>
          </p:nvPr>
        </p:nvSpPr>
        <p:spPr>
          <a:xfrm>
            <a:off x="457200" y="1768075"/>
            <a:ext cx="8229600" cy="2918400"/>
          </a:xfrm>
          <a:prstGeom prst="rect">
            <a:avLst/>
          </a:prstGeom>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lang="en-US" sz="1600"/>
              <a:t>On running multiple linear regression, we found that the best fit was the square root model. So this </a:t>
            </a:r>
            <a:r>
              <a:rPr lang="en-US" sz="1600"/>
              <a:t>implied</a:t>
            </a:r>
            <a:r>
              <a:rPr lang="en-US" sz="1600"/>
              <a:t> that </a:t>
            </a:r>
            <a:r>
              <a:rPr lang="en-US" sz="1600"/>
              <a:t>at least a square relationship existed.</a:t>
            </a:r>
            <a:endParaRPr sz="1600"/>
          </a:p>
          <a:p>
            <a:pPr indent="-330200" lvl="0" marL="457200" rtl="0" algn="l">
              <a:spcBef>
                <a:spcPts val="0"/>
              </a:spcBef>
              <a:spcAft>
                <a:spcPts val="0"/>
              </a:spcAft>
              <a:buSzPts val="1600"/>
              <a:buChar char="•"/>
            </a:pPr>
            <a:r>
              <a:rPr lang="en-US" sz="1600"/>
              <a:t>The coefficients in our Square Root MLR model seemed to agree with the initial Exploratory Data Analysis for both registered and casual users. </a:t>
            </a:r>
            <a:endParaRPr sz="1600"/>
          </a:p>
          <a:p>
            <a:pPr indent="-330200" lvl="0" marL="457200" rtl="0" algn="l">
              <a:spcBef>
                <a:spcPts val="0"/>
              </a:spcBef>
              <a:spcAft>
                <a:spcPts val="0"/>
              </a:spcAft>
              <a:buSzPts val="1600"/>
              <a:buChar char="•"/>
            </a:pPr>
            <a:r>
              <a:rPr lang="en-US" sz="1600"/>
              <a:t>As expected, a non parametric model like trees worked best for our dataset which had multiple nominal categorical variables (without an inherent order).</a:t>
            </a:r>
            <a:endParaRPr sz="1600"/>
          </a:p>
          <a:p>
            <a:pPr indent="-330200" lvl="0" marL="457200" rtl="0" algn="l">
              <a:spcBef>
                <a:spcPts val="0"/>
              </a:spcBef>
              <a:spcAft>
                <a:spcPts val="0"/>
              </a:spcAft>
              <a:buSzPts val="1600"/>
              <a:buChar char="•"/>
            </a:pPr>
            <a:r>
              <a:rPr lang="en-US" sz="1600"/>
              <a:t>So, the major factor influencing registered users was </a:t>
            </a:r>
            <a:r>
              <a:rPr b="1" lang="en-US" sz="1600"/>
              <a:t>Hour of the Day</a:t>
            </a:r>
            <a:r>
              <a:rPr lang="en-US" sz="1600"/>
              <a:t>, while the temporal/weather factors were not as important.</a:t>
            </a:r>
            <a:endParaRPr sz="1600"/>
          </a:p>
          <a:p>
            <a:pPr indent="-330200" lvl="0" marL="457200" rtl="0" algn="l">
              <a:spcBef>
                <a:spcPts val="0"/>
              </a:spcBef>
              <a:spcAft>
                <a:spcPts val="0"/>
              </a:spcAft>
              <a:buSzPts val="1600"/>
              <a:buChar char="•"/>
            </a:pPr>
            <a:r>
              <a:rPr lang="en-US" sz="1600"/>
              <a:t>On the other hand, while the </a:t>
            </a:r>
            <a:r>
              <a:rPr b="1" lang="en-US" sz="1600"/>
              <a:t>Hour of the Day </a:t>
            </a:r>
            <a:r>
              <a:rPr lang="en-US" sz="1600"/>
              <a:t>was still the most important variable influencing the casual riders, the </a:t>
            </a:r>
            <a:r>
              <a:rPr b="1" lang="en-US" sz="1600"/>
              <a:t>Temperature </a:t>
            </a:r>
            <a:r>
              <a:rPr lang="en-US" sz="1600"/>
              <a:t>too was of considerable importance.</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3ed2dc843c_0_6"/>
          <p:cNvSpPr txBox="1"/>
          <p:nvPr>
            <p:ph type="title"/>
          </p:nvPr>
        </p:nvSpPr>
        <p:spPr>
          <a:xfrm>
            <a:off x="457200" y="476101"/>
            <a:ext cx="8229600" cy="679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Next Steps</a:t>
            </a:r>
            <a:endParaRPr/>
          </a:p>
        </p:txBody>
      </p:sp>
      <p:sp>
        <p:nvSpPr>
          <p:cNvPr id="451" name="Google Shape;451;g13ed2dc843c_0_6"/>
          <p:cNvSpPr txBox="1"/>
          <p:nvPr>
            <p:ph idx="1" type="body"/>
          </p:nvPr>
        </p:nvSpPr>
        <p:spPr>
          <a:xfrm>
            <a:off x="457200" y="1768075"/>
            <a:ext cx="8229600" cy="2918400"/>
          </a:xfrm>
          <a:prstGeom prst="rect">
            <a:avLst/>
          </a:prstGeom>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lang="en-US" sz="1600"/>
              <a:t>For casual users, we can try introducing a weekend pass model to take advantage of the positive correlation between no. of casual users and weekend days.</a:t>
            </a:r>
            <a:endParaRPr sz="1600"/>
          </a:p>
          <a:p>
            <a:pPr indent="-330200" lvl="0" marL="457200" rtl="0" algn="l">
              <a:spcBef>
                <a:spcPts val="0"/>
              </a:spcBef>
              <a:spcAft>
                <a:spcPts val="0"/>
              </a:spcAft>
              <a:buSzPts val="1600"/>
              <a:buChar char="•"/>
            </a:pPr>
            <a:r>
              <a:rPr lang="en-US" sz="1600"/>
              <a:t>Price surging/dynamic pricing can be based on weather conditions (temperature) for casual users. E.g. if it is a hot, sunny day and a weekend, our model says that there should be a higher number of casual users. It can be a good opportunity to raise prices.</a:t>
            </a:r>
            <a:endParaRPr sz="1600"/>
          </a:p>
          <a:p>
            <a:pPr indent="-330200" lvl="0" marL="457200" rtl="0" algn="l">
              <a:spcBef>
                <a:spcPts val="0"/>
              </a:spcBef>
              <a:spcAft>
                <a:spcPts val="0"/>
              </a:spcAft>
              <a:buSzPts val="1600"/>
              <a:buChar char="•"/>
            </a:pPr>
            <a:r>
              <a:rPr lang="en-US" sz="1600"/>
              <a:t>Using our model, Capital Bikeshare can perform demand and supply planning with reasonable accuracy.</a:t>
            </a:r>
            <a:endParaRPr sz="1600"/>
          </a:p>
          <a:p>
            <a:pPr indent="-330200" lvl="0" marL="457200" rtl="0" algn="l">
              <a:spcBef>
                <a:spcPts val="0"/>
              </a:spcBef>
              <a:spcAft>
                <a:spcPts val="0"/>
              </a:spcAft>
              <a:buSzPts val="1600"/>
              <a:buChar char="•"/>
            </a:pPr>
            <a:r>
              <a:rPr lang="en-US" sz="1600"/>
              <a:t>Finally, Capital Bikeshare should hire us for a model with even better accuracy!!</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3ed2dc843c_0_12"/>
          <p:cNvSpPr txBox="1"/>
          <p:nvPr>
            <p:ph type="title"/>
          </p:nvPr>
        </p:nvSpPr>
        <p:spPr>
          <a:xfrm>
            <a:off x="457200" y="763501"/>
            <a:ext cx="8229600" cy="4028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457200" y="590550"/>
            <a:ext cx="38862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Data Explanation</a:t>
            </a:r>
            <a:endParaRPr/>
          </a:p>
        </p:txBody>
      </p:sp>
      <p:pic>
        <p:nvPicPr>
          <p:cNvPr id="152" name="Google Shape;152;p3"/>
          <p:cNvPicPr preferRelativeResize="0"/>
          <p:nvPr/>
        </p:nvPicPr>
        <p:blipFill rotWithShape="1">
          <a:blip r:embed="rId3">
            <a:alphaModFix/>
          </a:blip>
          <a:srcRect b="0" l="0" r="0" t="0"/>
          <a:stretch/>
        </p:blipFill>
        <p:spPr>
          <a:xfrm>
            <a:off x="543450" y="2133925"/>
            <a:ext cx="7400628" cy="2737451"/>
          </a:xfrm>
          <a:prstGeom prst="rect">
            <a:avLst/>
          </a:prstGeom>
          <a:noFill/>
          <a:ln>
            <a:noFill/>
          </a:ln>
        </p:spPr>
      </p:pic>
      <p:sp>
        <p:nvSpPr>
          <p:cNvPr id="153" name="Google Shape;153;p3"/>
          <p:cNvSpPr txBox="1"/>
          <p:nvPr/>
        </p:nvSpPr>
        <p:spPr>
          <a:xfrm>
            <a:off x="990600" y="4809275"/>
            <a:ext cx="8153400" cy="338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800">
                <a:solidFill>
                  <a:schemeClr val="dk1"/>
                </a:solidFill>
                <a:latin typeface="Arial"/>
                <a:ea typeface="Arial"/>
                <a:cs typeface="Arial"/>
                <a:sym typeface="Arial"/>
              </a:rPr>
              <a:t>Dataset obtained from University of California, Irvine archive (2</a:t>
            </a:r>
            <a:r>
              <a:rPr baseline="30000" i="1" lang="en-US" sz="800">
                <a:solidFill>
                  <a:schemeClr val="dk1"/>
                </a:solidFill>
                <a:latin typeface="Arial"/>
                <a:ea typeface="Arial"/>
                <a:cs typeface="Arial"/>
                <a:sym typeface="Arial"/>
              </a:rPr>
              <a:t>nd</a:t>
            </a:r>
            <a:r>
              <a:rPr i="1" lang="en-US" sz="800">
                <a:solidFill>
                  <a:schemeClr val="dk1"/>
                </a:solidFill>
                <a:latin typeface="Arial"/>
                <a:ea typeface="Arial"/>
                <a:cs typeface="Arial"/>
                <a:sym typeface="Arial"/>
              </a:rPr>
              <a:t> hand) - </a:t>
            </a:r>
            <a:r>
              <a:rPr i="1" lang="en-US" sz="800" u="sng">
                <a:solidFill>
                  <a:schemeClr val="dk1"/>
                </a:solidFill>
                <a:latin typeface="Arial"/>
                <a:ea typeface="Arial"/>
                <a:cs typeface="Arial"/>
                <a:sym typeface="Arial"/>
                <a:hlinkClick r:id="rId4">
                  <a:extLst>
                    <a:ext uri="{A12FA001-AC4F-418D-AE19-62706E023703}">
                      <ahyp:hlinkClr val="tx"/>
                    </a:ext>
                  </a:extLst>
                </a:hlinkClick>
              </a:rPr>
              <a:t>https://archive.ics.uci.edu/ml/datasets/Bike+Sharing+Dataset</a:t>
            </a:r>
            <a:endParaRPr i="1" sz="800">
              <a:solidFill>
                <a:schemeClr val="dk1"/>
              </a:solidFill>
              <a:latin typeface="Arial"/>
              <a:ea typeface="Arial"/>
              <a:cs typeface="Arial"/>
              <a:sym typeface="Arial"/>
            </a:endParaRPr>
          </a:p>
          <a:p>
            <a:pPr indent="0" lvl="0" marL="0" marR="0" rtl="0" algn="r">
              <a:spcBef>
                <a:spcPts val="0"/>
              </a:spcBef>
              <a:spcAft>
                <a:spcPts val="0"/>
              </a:spcAft>
              <a:buNone/>
            </a:pPr>
            <a:r>
              <a:rPr i="1" lang="en-US" sz="800">
                <a:solidFill>
                  <a:schemeClr val="dk1"/>
                </a:solidFill>
                <a:latin typeface="Arial"/>
                <a:ea typeface="Arial"/>
                <a:cs typeface="Arial"/>
                <a:sym typeface="Arial"/>
              </a:rPr>
              <a:t>Original data (1</a:t>
            </a:r>
            <a:r>
              <a:rPr baseline="30000" i="1" lang="en-US" sz="800">
                <a:solidFill>
                  <a:schemeClr val="dk1"/>
                </a:solidFill>
                <a:latin typeface="Arial"/>
                <a:ea typeface="Arial"/>
                <a:cs typeface="Arial"/>
                <a:sym typeface="Arial"/>
              </a:rPr>
              <a:t>st</a:t>
            </a:r>
            <a:r>
              <a:rPr i="1" lang="en-US" sz="800">
                <a:solidFill>
                  <a:schemeClr val="dk1"/>
                </a:solidFill>
                <a:latin typeface="Arial"/>
                <a:ea typeface="Arial"/>
                <a:cs typeface="Arial"/>
                <a:sym typeface="Arial"/>
              </a:rPr>
              <a:t> hand) sourced from Capital Bikeshare system data archive - </a:t>
            </a:r>
            <a:r>
              <a:rPr i="1" lang="en-US" sz="800" u="sng">
                <a:solidFill>
                  <a:schemeClr val="dk1"/>
                </a:solidFill>
                <a:latin typeface="Arial"/>
                <a:ea typeface="Arial"/>
                <a:cs typeface="Arial"/>
                <a:sym typeface="Arial"/>
                <a:hlinkClick r:id="rId5">
                  <a:extLst>
                    <a:ext uri="{A12FA001-AC4F-418D-AE19-62706E023703}">
                      <ahyp:hlinkClr val="tx"/>
                    </a:ext>
                  </a:extLst>
                </a:hlinkClick>
              </a:rPr>
              <a:t>https://ride.capitalbikeshare.com/system-data</a:t>
            </a:r>
            <a:endParaRPr i="1" sz="800">
              <a:solidFill>
                <a:schemeClr val="dk1"/>
              </a:solidFill>
              <a:latin typeface="Arial"/>
              <a:ea typeface="Arial"/>
              <a:cs typeface="Arial"/>
              <a:sym typeface="Arial"/>
            </a:endParaRPr>
          </a:p>
        </p:txBody>
      </p:sp>
      <p:sp>
        <p:nvSpPr>
          <p:cNvPr id="154" name="Google Shape;154;p3"/>
          <p:cNvSpPr txBox="1"/>
          <p:nvPr/>
        </p:nvSpPr>
        <p:spPr>
          <a:xfrm>
            <a:off x="543450" y="991288"/>
            <a:ext cx="838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Data set : 17380 rows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Processing : One hot encoding to convert data from categorical to numerical as we are predicting a quantitative factor. Also removed highly correlated variables to reduce the RMSE.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55" name="Google Shape;155;p3"/>
          <p:cNvSpPr/>
          <p:nvPr/>
        </p:nvSpPr>
        <p:spPr>
          <a:xfrm>
            <a:off x="679325" y="1784300"/>
            <a:ext cx="12648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Training 50%</a:t>
            </a:r>
            <a:endParaRPr sz="1300"/>
          </a:p>
        </p:txBody>
      </p:sp>
      <p:sp>
        <p:nvSpPr>
          <p:cNvPr id="156" name="Google Shape;156;p3"/>
          <p:cNvSpPr/>
          <p:nvPr/>
        </p:nvSpPr>
        <p:spPr>
          <a:xfrm>
            <a:off x="2124213" y="1784300"/>
            <a:ext cx="13227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Testing</a:t>
            </a:r>
            <a:r>
              <a:rPr lang="en-US" sz="1300"/>
              <a:t> 25%</a:t>
            </a:r>
            <a:endParaRPr sz="1300"/>
          </a:p>
        </p:txBody>
      </p:sp>
      <p:sp>
        <p:nvSpPr>
          <p:cNvPr id="157" name="Google Shape;157;p3"/>
          <p:cNvSpPr/>
          <p:nvPr/>
        </p:nvSpPr>
        <p:spPr>
          <a:xfrm>
            <a:off x="3627025" y="1784300"/>
            <a:ext cx="14997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Validation </a:t>
            </a:r>
            <a:r>
              <a:rPr lang="en-US" sz="1300"/>
              <a:t>25%</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ph type="title"/>
          </p:nvPr>
        </p:nvSpPr>
        <p:spPr>
          <a:xfrm>
            <a:off x="401850" y="505225"/>
            <a:ext cx="7747200" cy="51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Exploratory Data Analysis</a:t>
            </a:r>
            <a:endParaRPr/>
          </a:p>
        </p:txBody>
      </p:sp>
      <p:sp>
        <p:nvSpPr>
          <p:cNvPr id="163" name="Google Shape;163;p4"/>
          <p:cNvSpPr txBox="1"/>
          <p:nvPr>
            <p:ph idx="2" type="body"/>
          </p:nvPr>
        </p:nvSpPr>
        <p:spPr>
          <a:xfrm>
            <a:off x="914400" y="4254500"/>
            <a:ext cx="7863000" cy="792000"/>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Clr>
                <a:srgbClr val="3F3F3F"/>
              </a:buClr>
              <a:buSzPct val="100000"/>
              <a:buChar char="•"/>
            </a:pPr>
            <a:r>
              <a:rPr lang="en-US" sz="5600"/>
              <a:t>Both registered and casual users had increased number of rides in Summer and Spring</a:t>
            </a:r>
            <a:endParaRPr sz="5600"/>
          </a:p>
          <a:p>
            <a:pPr indent="-342900" lvl="0" marL="342900" rtl="0" algn="l">
              <a:spcBef>
                <a:spcPts val="280"/>
              </a:spcBef>
              <a:spcAft>
                <a:spcPts val="0"/>
              </a:spcAft>
              <a:buClr>
                <a:srgbClr val="3F3F3F"/>
              </a:buClr>
              <a:buSzPct val="100000"/>
              <a:buChar char="•"/>
            </a:pPr>
            <a:r>
              <a:rPr lang="en-US" sz="5600"/>
              <a:t>Large range of outliers for casual users while the registered users have a small range with higher magnitude</a:t>
            </a:r>
            <a:endParaRPr sz="5600"/>
          </a:p>
          <a:p>
            <a:pPr indent="-241300" lvl="0" marL="342900" rtl="0" algn="l">
              <a:spcBef>
                <a:spcPts val="320"/>
              </a:spcBef>
              <a:spcAft>
                <a:spcPts val="0"/>
              </a:spcAft>
              <a:buClr>
                <a:srgbClr val="3F3F3F"/>
              </a:buClr>
              <a:buSzPct val="100000"/>
              <a:buNone/>
            </a:pPr>
            <a:r>
              <a:t/>
            </a:r>
            <a:endParaRPr sz="1600"/>
          </a:p>
          <a:p>
            <a:pPr indent="-241300" lvl="0" marL="342900" rtl="0" algn="l">
              <a:spcBef>
                <a:spcPts val="320"/>
              </a:spcBef>
              <a:spcAft>
                <a:spcPts val="0"/>
              </a:spcAft>
              <a:buClr>
                <a:srgbClr val="3F3F3F"/>
              </a:buClr>
              <a:buSzPct val="100000"/>
              <a:buNone/>
            </a:pPr>
            <a:r>
              <a:t/>
            </a:r>
            <a:endParaRPr sz="1600"/>
          </a:p>
        </p:txBody>
      </p:sp>
      <p:pic>
        <p:nvPicPr>
          <p:cNvPr id="164" name="Google Shape;164;p4"/>
          <p:cNvPicPr preferRelativeResize="0"/>
          <p:nvPr/>
        </p:nvPicPr>
        <p:blipFill rotWithShape="1">
          <a:blip r:embed="rId3">
            <a:alphaModFix/>
          </a:blip>
          <a:srcRect b="0" l="0" r="0" t="0"/>
          <a:stretch/>
        </p:blipFill>
        <p:spPr>
          <a:xfrm>
            <a:off x="1215400" y="1092150"/>
            <a:ext cx="5670001" cy="2959199"/>
          </a:xfrm>
          <a:prstGeom prst="rect">
            <a:avLst/>
          </a:prstGeom>
          <a:noFill/>
          <a:ln>
            <a:noFill/>
          </a:ln>
        </p:spPr>
      </p:pic>
      <p:sp>
        <p:nvSpPr>
          <p:cNvPr id="165" name="Google Shape;165;p4"/>
          <p:cNvSpPr txBox="1"/>
          <p:nvPr/>
        </p:nvSpPr>
        <p:spPr>
          <a:xfrm rot="-5400000">
            <a:off x="631450" y="1514675"/>
            <a:ext cx="7830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0">
                <a:solidFill>
                  <a:schemeClr val="dk1"/>
                </a:solidFill>
                <a:latin typeface="Arial"/>
                <a:ea typeface="Arial"/>
                <a:cs typeface="Arial"/>
                <a:sym typeface="Arial"/>
              </a:rPr>
              <a:t>2011</a:t>
            </a:r>
            <a:endParaRPr sz="900"/>
          </a:p>
        </p:txBody>
      </p:sp>
      <p:sp>
        <p:nvSpPr>
          <p:cNvPr id="166" name="Google Shape;166;p4"/>
          <p:cNvSpPr txBox="1"/>
          <p:nvPr/>
        </p:nvSpPr>
        <p:spPr>
          <a:xfrm rot="-5400000">
            <a:off x="637150" y="2984101"/>
            <a:ext cx="7716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0">
                <a:solidFill>
                  <a:schemeClr val="dk1"/>
                </a:solidFill>
                <a:latin typeface="Arial"/>
                <a:ea typeface="Arial"/>
                <a:cs typeface="Arial"/>
                <a:sym typeface="Arial"/>
              </a:rPr>
              <a:t>2012</a:t>
            </a:r>
            <a:endParaRPr sz="900"/>
          </a:p>
        </p:txBody>
      </p:sp>
      <p:sp>
        <p:nvSpPr>
          <p:cNvPr id="167" name="Google Shape;167;p4"/>
          <p:cNvSpPr txBox="1"/>
          <p:nvPr/>
        </p:nvSpPr>
        <p:spPr>
          <a:xfrm>
            <a:off x="2174525" y="3915800"/>
            <a:ext cx="3301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Season wise registered and casual rides per hr</a:t>
            </a:r>
            <a:endParaRPr b="1" i="0" sz="1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228600" y="590550"/>
            <a:ext cx="5524500" cy="35063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rial"/>
              <a:buNone/>
            </a:pPr>
            <a:r>
              <a:rPr lang="en-US" sz="4000"/>
              <a:t>Exploratory Data Analysis</a:t>
            </a:r>
            <a:endParaRPr/>
          </a:p>
        </p:txBody>
      </p:sp>
      <p:sp>
        <p:nvSpPr>
          <p:cNvPr id="173" name="Google Shape;173;p5"/>
          <p:cNvSpPr txBox="1"/>
          <p:nvPr>
            <p:ph idx="2" type="body"/>
          </p:nvPr>
        </p:nvSpPr>
        <p:spPr>
          <a:xfrm>
            <a:off x="5155000" y="1182614"/>
            <a:ext cx="4038600" cy="3108600"/>
          </a:xfrm>
          <a:prstGeom prst="rect">
            <a:avLst/>
          </a:prstGeom>
          <a:noFill/>
          <a:ln>
            <a:noFill/>
          </a:ln>
        </p:spPr>
        <p:txBody>
          <a:bodyPr anchorCtr="0" anchor="t" bIns="45700" lIns="91425" spcFirstLastPara="1" rIns="91425" wrap="square" tIns="45700">
            <a:normAutofit/>
          </a:bodyPr>
          <a:lstStyle/>
          <a:p>
            <a:pPr indent="-330200" lvl="0" marL="457200" rtl="0" algn="l">
              <a:spcBef>
                <a:spcPts val="0"/>
              </a:spcBef>
              <a:spcAft>
                <a:spcPts val="0"/>
              </a:spcAft>
              <a:buSzPts val="1600"/>
              <a:buChar char="•"/>
            </a:pPr>
            <a:r>
              <a:rPr lang="en-US" sz="1600"/>
              <a:t>A contrasting pattern in the number of rides observed for both registered and casual riders</a:t>
            </a:r>
            <a:endParaRPr sz="1600"/>
          </a:p>
          <a:p>
            <a:pPr indent="-330200" lvl="0" marL="457200" rtl="0" algn="l">
              <a:spcBef>
                <a:spcPts val="0"/>
              </a:spcBef>
              <a:spcAft>
                <a:spcPts val="0"/>
              </a:spcAft>
              <a:buSzPts val="1600"/>
              <a:buChar char="•"/>
            </a:pPr>
            <a:r>
              <a:rPr lang="en-US" sz="1600"/>
              <a:t>Increased number of rides over the week and decreased number of rides over the weekends for registered users</a:t>
            </a:r>
            <a:endParaRPr sz="1600"/>
          </a:p>
          <a:p>
            <a:pPr indent="-330200" lvl="0" marL="457200" rtl="0" algn="l">
              <a:spcBef>
                <a:spcPts val="0"/>
              </a:spcBef>
              <a:spcAft>
                <a:spcPts val="0"/>
              </a:spcAft>
              <a:buSzPts val="1600"/>
              <a:buChar char="•"/>
            </a:pPr>
            <a:r>
              <a:rPr lang="en-US" sz="1600"/>
              <a:t>Decreased number of rides in weekdays and increased number of rides over the weekends for casual users</a:t>
            </a:r>
            <a:endParaRPr/>
          </a:p>
        </p:txBody>
      </p:sp>
      <p:sp>
        <p:nvSpPr>
          <p:cNvPr id="174" name="Google Shape;174;p5"/>
          <p:cNvSpPr txBox="1"/>
          <p:nvPr/>
        </p:nvSpPr>
        <p:spPr>
          <a:xfrm>
            <a:off x="776375" y="4025575"/>
            <a:ext cx="364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No. of rides for registered and casual across the week w.r.t seasons</a:t>
            </a:r>
            <a:endParaRPr b="1" sz="1000">
              <a:solidFill>
                <a:schemeClr val="dk1"/>
              </a:solidFill>
              <a:latin typeface="Calibri"/>
              <a:ea typeface="Calibri"/>
              <a:cs typeface="Calibri"/>
              <a:sym typeface="Calibri"/>
            </a:endParaRPr>
          </a:p>
        </p:txBody>
      </p:sp>
      <p:sp>
        <p:nvSpPr>
          <p:cNvPr id="175" name="Google Shape;175;p5"/>
          <p:cNvSpPr txBox="1"/>
          <p:nvPr/>
        </p:nvSpPr>
        <p:spPr>
          <a:xfrm rot="-5400000">
            <a:off x="-50450" y="1282000"/>
            <a:ext cx="5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winter</a:t>
            </a:r>
            <a:endParaRPr b="1" sz="100">
              <a:solidFill>
                <a:schemeClr val="dk1"/>
              </a:solidFill>
            </a:endParaRPr>
          </a:p>
        </p:txBody>
      </p:sp>
      <p:pic>
        <p:nvPicPr>
          <p:cNvPr id="176" name="Google Shape;176;p5"/>
          <p:cNvPicPr preferRelativeResize="0"/>
          <p:nvPr/>
        </p:nvPicPr>
        <p:blipFill>
          <a:blip r:embed="rId3">
            <a:alphaModFix/>
          </a:blip>
          <a:stretch>
            <a:fillRect/>
          </a:stretch>
        </p:blipFill>
        <p:spPr>
          <a:xfrm>
            <a:off x="369550" y="1182625"/>
            <a:ext cx="4698050" cy="2886100"/>
          </a:xfrm>
          <a:prstGeom prst="rect">
            <a:avLst/>
          </a:prstGeom>
          <a:noFill/>
          <a:ln>
            <a:noFill/>
          </a:ln>
        </p:spPr>
      </p:pic>
      <p:sp>
        <p:nvSpPr>
          <p:cNvPr id="177" name="Google Shape;177;p5"/>
          <p:cNvSpPr txBox="1"/>
          <p:nvPr/>
        </p:nvSpPr>
        <p:spPr>
          <a:xfrm rot="-5400000">
            <a:off x="-45650" y="1994838"/>
            <a:ext cx="5226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spring</a:t>
            </a:r>
            <a:endParaRPr b="1" i="0" sz="800" u="none" cap="none" strike="noStrike">
              <a:solidFill>
                <a:srgbClr val="000000"/>
              </a:solidFill>
              <a:latin typeface="Arial"/>
              <a:ea typeface="Arial"/>
              <a:cs typeface="Arial"/>
              <a:sym typeface="Arial"/>
            </a:endParaRPr>
          </a:p>
        </p:txBody>
      </p:sp>
      <p:sp>
        <p:nvSpPr>
          <p:cNvPr id="178" name="Google Shape;178;p5"/>
          <p:cNvSpPr txBox="1"/>
          <p:nvPr/>
        </p:nvSpPr>
        <p:spPr>
          <a:xfrm rot="-5400000">
            <a:off x="-107600" y="2741103"/>
            <a:ext cx="6465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lang="en-US" sz="800"/>
              <a:t>summer</a:t>
            </a:r>
            <a:endParaRPr b="1" i="0" sz="800" u="none" cap="none" strike="noStrike">
              <a:solidFill>
                <a:srgbClr val="000000"/>
              </a:solidFill>
              <a:latin typeface="Arial"/>
              <a:ea typeface="Arial"/>
              <a:cs typeface="Arial"/>
              <a:sym typeface="Arial"/>
            </a:endParaRPr>
          </a:p>
        </p:txBody>
      </p:sp>
      <p:sp>
        <p:nvSpPr>
          <p:cNvPr id="179" name="Google Shape;179;p5"/>
          <p:cNvSpPr txBox="1"/>
          <p:nvPr/>
        </p:nvSpPr>
        <p:spPr>
          <a:xfrm rot="-5400000">
            <a:off x="-121250" y="3458925"/>
            <a:ext cx="6738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fall</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3ed2b30182_0_0"/>
          <p:cNvSpPr txBox="1"/>
          <p:nvPr>
            <p:ph type="title"/>
          </p:nvPr>
        </p:nvSpPr>
        <p:spPr>
          <a:xfrm>
            <a:off x="228600" y="590550"/>
            <a:ext cx="5524500" cy="350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rial"/>
              <a:buNone/>
            </a:pPr>
            <a:r>
              <a:rPr lang="en-US" sz="4000"/>
              <a:t>Exploratory Data Analysis</a:t>
            </a:r>
            <a:endParaRPr/>
          </a:p>
        </p:txBody>
      </p:sp>
      <p:pic>
        <p:nvPicPr>
          <p:cNvPr id="185" name="Google Shape;185;g13ed2b30182_0_0"/>
          <p:cNvPicPr preferRelativeResize="0"/>
          <p:nvPr/>
        </p:nvPicPr>
        <p:blipFill>
          <a:blip r:embed="rId3">
            <a:alphaModFix/>
          </a:blip>
          <a:stretch>
            <a:fillRect/>
          </a:stretch>
        </p:blipFill>
        <p:spPr>
          <a:xfrm>
            <a:off x="120325" y="1221663"/>
            <a:ext cx="3018300" cy="1444519"/>
          </a:xfrm>
          <a:prstGeom prst="rect">
            <a:avLst/>
          </a:prstGeom>
          <a:noFill/>
          <a:ln>
            <a:noFill/>
          </a:ln>
        </p:spPr>
      </p:pic>
      <p:sp>
        <p:nvSpPr>
          <p:cNvPr id="186" name="Google Shape;186;g13ed2b30182_0_0"/>
          <p:cNvSpPr txBox="1"/>
          <p:nvPr/>
        </p:nvSpPr>
        <p:spPr>
          <a:xfrm>
            <a:off x="1416600" y="2602250"/>
            <a:ext cx="64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atemp</a:t>
            </a:r>
            <a:endParaRPr b="1" sz="1000">
              <a:solidFill>
                <a:schemeClr val="dk1"/>
              </a:solidFill>
              <a:latin typeface="Calibri"/>
              <a:ea typeface="Calibri"/>
              <a:cs typeface="Calibri"/>
              <a:sym typeface="Calibri"/>
            </a:endParaRPr>
          </a:p>
        </p:txBody>
      </p:sp>
      <p:sp>
        <p:nvSpPr>
          <p:cNvPr id="187" name="Google Shape;187;g13ed2b30182_0_0"/>
          <p:cNvSpPr txBox="1"/>
          <p:nvPr/>
        </p:nvSpPr>
        <p:spPr>
          <a:xfrm rot="-5400000">
            <a:off x="-352800" y="1692575"/>
            <a:ext cx="85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registered</a:t>
            </a:r>
            <a:endParaRPr b="1" sz="100">
              <a:solidFill>
                <a:schemeClr val="dk1"/>
              </a:solidFill>
            </a:endParaRPr>
          </a:p>
        </p:txBody>
      </p:sp>
      <p:pic>
        <p:nvPicPr>
          <p:cNvPr id="188" name="Google Shape;188;g13ed2b30182_0_0"/>
          <p:cNvPicPr preferRelativeResize="0"/>
          <p:nvPr/>
        </p:nvPicPr>
        <p:blipFill>
          <a:blip r:embed="rId4">
            <a:alphaModFix/>
          </a:blip>
          <a:stretch>
            <a:fillRect/>
          </a:stretch>
        </p:blipFill>
        <p:spPr>
          <a:xfrm>
            <a:off x="120325" y="2914663"/>
            <a:ext cx="3018300" cy="1511944"/>
          </a:xfrm>
          <a:prstGeom prst="rect">
            <a:avLst/>
          </a:prstGeom>
          <a:noFill/>
          <a:ln>
            <a:noFill/>
          </a:ln>
        </p:spPr>
      </p:pic>
      <p:sp>
        <p:nvSpPr>
          <p:cNvPr id="189" name="Google Shape;189;g13ed2b30182_0_0"/>
          <p:cNvSpPr txBox="1"/>
          <p:nvPr/>
        </p:nvSpPr>
        <p:spPr>
          <a:xfrm>
            <a:off x="1416600" y="4359225"/>
            <a:ext cx="64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atemp</a:t>
            </a:r>
            <a:endParaRPr b="1" sz="1000">
              <a:solidFill>
                <a:schemeClr val="dk1"/>
              </a:solidFill>
              <a:latin typeface="Calibri"/>
              <a:ea typeface="Calibri"/>
              <a:cs typeface="Calibri"/>
              <a:sym typeface="Calibri"/>
            </a:endParaRPr>
          </a:p>
        </p:txBody>
      </p:sp>
      <p:sp>
        <p:nvSpPr>
          <p:cNvPr id="190" name="Google Shape;190;g13ed2b30182_0_0"/>
          <p:cNvSpPr txBox="1"/>
          <p:nvPr/>
        </p:nvSpPr>
        <p:spPr>
          <a:xfrm rot="-5400000">
            <a:off x="-352800" y="3556750"/>
            <a:ext cx="85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casual</a:t>
            </a:r>
            <a:endParaRPr b="1" sz="100">
              <a:solidFill>
                <a:schemeClr val="dk1"/>
              </a:solidFill>
            </a:endParaRPr>
          </a:p>
        </p:txBody>
      </p:sp>
      <p:pic>
        <p:nvPicPr>
          <p:cNvPr id="191" name="Google Shape;191;g13ed2b30182_0_0"/>
          <p:cNvPicPr preferRelativeResize="0"/>
          <p:nvPr/>
        </p:nvPicPr>
        <p:blipFill>
          <a:blip r:embed="rId5">
            <a:alphaModFix/>
          </a:blip>
          <a:stretch>
            <a:fillRect/>
          </a:stretch>
        </p:blipFill>
        <p:spPr>
          <a:xfrm>
            <a:off x="3181950" y="1230050"/>
            <a:ext cx="3072030" cy="1461200"/>
          </a:xfrm>
          <a:prstGeom prst="rect">
            <a:avLst/>
          </a:prstGeom>
          <a:noFill/>
          <a:ln>
            <a:noFill/>
          </a:ln>
        </p:spPr>
      </p:pic>
      <p:sp>
        <p:nvSpPr>
          <p:cNvPr id="192" name="Google Shape;192;g13ed2b30182_0_0"/>
          <p:cNvSpPr txBox="1"/>
          <p:nvPr/>
        </p:nvSpPr>
        <p:spPr>
          <a:xfrm>
            <a:off x="4309475" y="2602250"/>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humidity</a:t>
            </a:r>
            <a:endParaRPr b="1" sz="1000">
              <a:solidFill>
                <a:schemeClr val="dk1"/>
              </a:solidFill>
              <a:latin typeface="Calibri"/>
              <a:ea typeface="Calibri"/>
              <a:cs typeface="Calibri"/>
              <a:sym typeface="Calibri"/>
            </a:endParaRPr>
          </a:p>
        </p:txBody>
      </p:sp>
      <p:pic>
        <p:nvPicPr>
          <p:cNvPr id="193" name="Google Shape;193;g13ed2b30182_0_0"/>
          <p:cNvPicPr preferRelativeResize="0"/>
          <p:nvPr/>
        </p:nvPicPr>
        <p:blipFill>
          <a:blip r:embed="rId6">
            <a:alphaModFix/>
          </a:blip>
          <a:stretch>
            <a:fillRect/>
          </a:stretch>
        </p:blipFill>
        <p:spPr>
          <a:xfrm>
            <a:off x="3208812" y="2980050"/>
            <a:ext cx="3018312" cy="1461200"/>
          </a:xfrm>
          <a:prstGeom prst="rect">
            <a:avLst/>
          </a:prstGeom>
          <a:noFill/>
          <a:ln>
            <a:noFill/>
          </a:ln>
        </p:spPr>
      </p:pic>
      <p:sp>
        <p:nvSpPr>
          <p:cNvPr id="194" name="Google Shape;194;g13ed2b30182_0_0"/>
          <p:cNvSpPr txBox="1"/>
          <p:nvPr/>
        </p:nvSpPr>
        <p:spPr>
          <a:xfrm>
            <a:off x="4309475" y="4359225"/>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humidity</a:t>
            </a:r>
            <a:endParaRPr b="1" sz="1000">
              <a:solidFill>
                <a:schemeClr val="dk1"/>
              </a:solidFill>
              <a:latin typeface="Calibri"/>
              <a:ea typeface="Calibri"/>
              <a:cs typeface="Calibri"/>
              <a:sym typeface="Calibri"/>
            </a:endParaRPr>
          </a:p>
        </p:txBody>
      </p:sp>
      <p:pic>
        <p:nvPicPr>
          <p:cNvPr id="195" name="Google Shape;195;g13ed2b30182_0_0"/>
          <p:cNvPicPr preferRelativeResize="0"/>
          <p:nvPr/>
        </p:nvPicPr>
        <p:blipFill>
          <a:blip r:embed="rId7">
            <a:alphaModFix/>
          </a:blip>
          <a:stretch>
            <a:fillRect/>
          </a:stretch>
        </p:blipFill>
        <p:spPr>
          <a:xfrm>
            <a:off x="6227125" y="1259950"/>
            <a:ext cx="2916876" cy="1354308"/>
          </a:xfrm>
          <a:prstGeom prst="rect">
            <a:avLst/>
          </a:prstGeom>
          <a:noFill/>
          <a:ln>
            <a:noFill/>
          </a:ln>
        </p:spPr>
      </p:pic>
      <p:sp>
        <p:nvSpPr>
          <p:cNvPr id="196" name="Google Shape;196;g13ed2b30182_0_0"/>
          <p:cNvSpPr txBox="1"/>
          <p:nvPr/>
        </p:nvSpPr>
        <p:spPr>
          <a:xfrm>
            <a:off x="7377025" y="2602250"/>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windspeed</a:t>
            </a:r>
            <a:endParaRPr b="1" sz="1000">
              <a:solidFill>
                <a:schemeClr val="dk1"/>
              </a:solidFill>
              <a:latin typeface="Calibri"/>
              <a:ea typeface="Calibri"/>
              <a:cs typeface="Calibri"/>
              <a:sym typeface="Calibri"/>
            </a:endParaRPr>
          </a:p>
        </p:txBody>
      </p:sp>
      <p:pic>
        <p:nvPicPr>
          <p:cNvPr id="197" name="Google Shape;197;g13ed2b30182_0_0"/>
          <p:cNvPicPr preferRelativeResize="0"/>
          <p:nvPr/>
        </p:nvPicPr>
        <p:blipFill>
          <a:blip r:embed="rId8">
            <a:alphaModFix/>
          </a:blip>
          <a:stretch>
            <a:fillRect/>
          </a:stretch>
        </p:blipFill>
        <p:spPr>
          <a:xfrm>
            <a:off x="6227125" y="3033500"/>
            <a:ext cx="2916874" cy="1400315"/>
          </a:xfrm>
          <a:prstGeom prst="rect">
            <a:avLst/>
          </a:prstGeom>
          <a:noFill/>
          <a:ln>
            <a:noFill/>
          </a:ln>
        </p:spPr>
      </p:pic>
      <p:sp>
        <p:nvSpPr>
          <p:cNvPr id="198" name="Google Shape;198;g13ed2b30182_0_0"/>
          <p:cNvSpPr txBox="1"/>
          <p:nvPr/>
        </p:nvSpPr>
        <p:spPr>
          <a:xfrm>
            <a:off x="7421150" y="4359225"/>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windspeed</a:t>
            </a:r>
            <a:endParaRPr b="1"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Approach</a:t>
            </a:r>
            <a:endParaRPr/>
          </a:p>
        </p:txBody>
      </p:sp>
      <p:pic>
        <p:nvPicPr>
          <p:cNvPr descr="Multiple Linear Regression-Beginner's Guide | by Arnav Oberoi | Towards  Data Science" id="204" name="Google Shape;204;p6"/>
          <p:cNvPicPr preferRelativeResize="0"/>
          <p:nvPr/>
        </p:nvPicPr>
        <p:blipFill rotWithShape="1">
          <a:blip r:embed="rId3">
            <a:alphaModFix/>
          </a:blip>
          <a:srcRect b="0" l="0" r="0" t="0"/>
          <a:stretch/>
        </p:blipFill>
        <p:spPr>
          <a:xfrm>
            <a:off x="121404" y="2069806"/>
            <a:ext cx="3065417" cy="1676400"/>
          </a:xfrm>
          <a:prstGeom prst="rect">
            <a:avLst/>
          </a:prstGeom>
          <a:noFill/>
          <a:ln>
            <a:noFill/>
          </a:ln>
        </p:spPr>
      </p:pic>
      <p:sp>
        <p:nvSpPr>
          <p:cNvPr id="205" name="Google Shape;205;p6"/>
          <p:cNvSpPr txBox="1"/>
          <p:nvPr/>
        </p:nvSpPr>
        <p:spPr>
          <a:xfrm>
            <a:off x="111072" y="3823111"/>
            <a:ext cx="2667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Multilinear Regression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rPr>
              <a:t>+</a:t>
            </a:r>
            <a:endParaRPr sz="1200">
              <a:solidFill>
                <a:schemeClr val="dk1"/>
              </a:solidFill>
            </a:endParaRPr>
          </a:p>
          <a:p>
            <a:pPr indent="0" lvl="0" marL="0" marR="0" rtl="0" algn="ctr">
              <a:spcBef>
                <a:spcPts val="0"/>
              </a:spcBef>
              <a:spcAft>
                <a:spcPts val="0"/>
              </a:spcAft>
              <a:buNone/>
            </a:pPr>
            <a:r>
              <a:rPr lang="en-US" sz="1200">
                <a:solidFill>
                  <a:schemeClr val="dk1"/>
                </a:solidFill>
              </a:rPr>
              <a:t>(Ridge and Lasso)</a:t>
            </a:r>
            <a:endParaRPr sz="1200">
              <a:solidFill>
                <a:schemeClr val="dk1"/>
              </a:solidFill>
            </a:endParaRPr>
          </a:p>
        </p:txBody>
      </p:sp>
      <p:sp>
        <p:nvSpPr>
          <p:cNvPr id="206" name="Google Shape;206;p6"/>
          <p:cNvSpPr txBox="1"/>
          <p:nvPr/>
        </p:nvSpPr>
        <p:spPr>
          <a:xfrm>
            <a:off x="304800" y="1123950"/>
            <a:ext cx="8534400"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 Build separate models for </a:t>
            </a:r>
            <a:r>
              <a:rPr i="1" lang="en-US" sz="1100">
                <a:solidFill>
                  <a:schemeClr val="dk1"/>
                </a:solidFill>
                <a:latin typeface="Arial"/>
                <a:ea typeface="Arial"/>
                <a:cs typeface="Arial"/>
                <a:sym typeface="Arial"/>
              </a:rPr>
              <a:t>registered</a:t>
            </a:r>
            <a:r>
              <a:rPr lang="en-US" sz="1100">
                <a:solidFill>
                  <a:schemeClr val="dk1"/>
                </a:solidFill>
                <a:latin typeface="Arial"/>
                <a:ea typeface="Arial"/>
                <a:cs typeface="Arial"/>
                <a:sym typeface="Arial"/>
              </a:rPr>
              <a:t> users and </a:t>
            </a:r>
            <a:r>
              <a:rPr i="1" lang="en-US" sz="1100">
                <a:solidFill>
                  <a:schemeClr val="dk1"/>
                </a:solidFill>
                <a:latin typeface="Arial"/>
                <a:ea typeface="Arial"/>
                <a:cs typeface="Arial"/>
                <a:sym typeface="Arial"/>
              </a:rPr>
              <a:t>casual</a:t>
            </a:r>
            <a:r>
              <a:rPr lang="en-US" sz="1100">
                <a:solidFill>
                  <a:schemeClr val="dk1"/>
                </a:solidFill>
                <a:latin typeface="Arial"/>
                <a:ea typeface="Arial"/>
                <a:cs typeface="Arial"/>
                <a:sym typeface="Arial"/>
              </a:rPr>
              <a:t> users</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b="1" lang="en-US" sz="1100">
                <a:solidFill>
                  <a:schemeClr val="dk1"/>
                </a:solidFill>
                <a:latin typeface="Arial"/>
                <a:ea typeface="Arial"/>
                <a:cs typeface="Arial"/>
                <a:sym typeface="Arial"/>
              </a:rPr>
              <a:t>3 approaches </a:t>
            </a:r>
            <a:r>
              <a:rPr lang="en-US" sz="1100">
                <a:solidFill>
                  <a:schemeClr val="dk1"/>
                </a:solidFill>
                <a:latin typeface="Arial"/>
                <a:ea typeface="Arial"/>
                <a:cs typeface="Arial"/>
                <a:sym typeface="Arial"/>
              </a:rPr>
              <a:t>to consider – Regression, K Nearest Neighbours, Trees</a:t>
            </a:r>
            <a:endParaRPr/>
          </a:p>
        </p:txBody>
      </p:sp>
      <p:pic>
        <p:nvPicPr>
          <p:cNvPr descr="K-Neighbors Regression Analysis in Python | by Imam Muhajir | Analytics  Vidhya | Medium" id="207" name="Google Shape;207;p6"/>
          <p:cNvPicPr preferRelativeResize="0"/>
          <p:nvPr/>
        </p:nvPicPr>
        <p:blipFill rotWithShape="1">
          <a:blip r:embed="rId4">
            <a:alphaModFix/>
          </a:blip>
          <a:srcRect b="0" l="0" r="0" t="0"/>
          <a:stretch/>
        </p:blipFill>
        <p:spPr>
          <a:xfrm>
            <a:off x="2925128" y="2965801"/>
            <a:ext cx="2600507" cy="1714620"/>
          </a:xfrm>
          <a:prstGeom prst="rect">
            <a:avLst/>
          </a:prstGeom>
          <a:noFill/>
          <a:ln>
            <a:noFill/>
          </a:ln>
        </p:spPr>
      </p:pic>
      <p:sp>
        <p:nvSpPr>
          <p:cNvPr id="208" name="Google Shape;208;p6"/>
          <p:cNvSpPr txBox="1"/>
          <p:nvPr/>
        </p:nvSpPr>
        <p:spPr>
          <a:xfrm>
            <a:off x="2925128" y="2485599"/>
            <a:ext cx="2667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 Nearest Neighbours</a:t>
            </a:r>
            <a:endParaRPr/>
          </a:p>
        </p:txBody>
      </p:sp>
      <p:pic>
        <p:nvPicPr>
          <p:cNvPr descr="Decision Trees - Wei's Homepage" id="209" name="Google Shape;209;p6"/>
          <p:cNvPicPr preferRelativeResize="0"/>
          <p:nvPr/>
        </p:nvPicPr>
        <p:blipFill rotWithShape="1">
          <a:blip r:embed="rId5">
            <a:alphaModFix/>
          </a:blip>
          <a:srcRect b="0" l="0" r="0" t="0"/>
          <a:stretch/>
        </p:blipFill>
        <p:spPr>
          <a:xfrm>
            <a:off x="5707563" y="2038350"/>
            <a:ext cx="3315033" cy="1714621"/>
          </a:xfrm>
          <a:prstGeom prst="rect">
            <a:avLst/>
          </a:prstGeom>
          <a:noFill/>
          <a:ln>
            <a:noFill/>
          </a:ln>
        </p:spPr>
      </p:pic>
      <p:sp>
        <p:nvSpPr>
          <p:cNvPr id="210" name="Google Shape;210;p6"/>
          <p:cNvSpPr txBox="1"/>
          <p:nvPr/>
        </p:nvSpPr>
        <p:spPr>
          <a:xfrm>
            <a:off x="5943600" y="3817155"/>
            <a:ext cx="2667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Tree Regression</a:t>
            </a:r>
            <a:endParaRPr/>
          </a:p>
        </p:txBody>
      </p:sp>
      <p:sp>
        <p:nvSpPr>
          <p:cNvPr id="211" name="Google Shape;211;p6"/>
          <p:cNvSpPr/>
          <p:nvPr/>
        </p:nvSpPr>
        <p:spPr>
          <a:xfrm>
            <a:off x="204100" y="1979850"/>
            <a:ext cx="2398200" cy="2700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2847300" y="2010450"/>
            <a:ext cx="6175200" cy="2745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txBox="1"/>
          <p:nvPr/>
        </p:nvSpPr>
        <p:spPr>
          <a:xfrm>
            <a:off x="1011200" y="1746700"/>
            <a:ext cx="128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Parametric</a:t>
            </a:r>
            <a:endParaRPr sz="700">
              <a:latin typeface="Calibri"/>
              <a:ea typeface="Calibri"/>
              <a:cs typeface="Calibri"/>
              <a:sym typeface="Calibri"/>
            </a:endParaRPr>
          </a:p>
        </p:txBody>
      </p:sp>
      <p:sp>
        <p:nvSpPr>
          <p:cNvPr id="214" name="Google Shape;214;p6"/>
          <p:cNvSpPr txBox="1"/>
          <p:nvPr/>
        </p:nvSpPr>
        <p:spPr>
          <a:xfrm>
            <a:off x="5292000" y="1789863"/>
            <a:ext cx="128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Non - </a:t>
            </a:r>
            <a:r>
              <a:rPr lang="en-US" sz="900">
                <a:latin typeface="Calibri"/>
                <a:ea typeface="Calibri"/>
                <a:cs typeface="Calibri"/>
                <a:sym typeface="Calibri"/>
              </a:rPr>
              <a:t>Parametric</a:t>
            </a:r>
            <a:endParaRPr sz="7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3ec905a9b9_19_0"/>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20" name="Google Shape;220;g13ec905a9b9_19_0"/>
          <p:cNvSpPr txBox="1"/>
          <p:nvPr>
            <p:ph idx="1" type="body"/>
          </p:nvPr>
        </p:nvSpPr>
        <p:spPr>
          <a:xfrm>
            <a:off x="458804" y="1344061"/>
            <a:ext cx="3732196" cy="3276600"/>
          </a:xfrm>
          <a:prstGeom prst="rect">
            <a:avLst/>
          </a:prstGeom>
          <a:noFill/>
          <a:ln cap="flat" cmpd="sng" w="15875">
            <a:solidFill>
              <a:srgbClr val="BF5700"/>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3F3F3F"/>
              </a:buClr>
              <a:buSzPts val="1400"/>
              <a:buNone/>
            </a:pPr>
            <a:r>
              <a:rPr lang="en-US" sz="1400"/>
              <a:t>1) Encoding Categorical Variables</a:t>
            </a:r>
            <a:endParaRPr/>
          </a:p>
          <a:p>
            <a:pPr indent="0" lvl="0" marL="0" rtl="0" algn="l">
              <a:spcBef>
                <a:spcPts val="280"/>
              </a:spcBef>
              <a:spcAft>
                <a:spcPts val="0"/>
              </a:spcAft>
              <a:buClr>
                <a:srgbClr val="3F3F3F"/>
              </a:buClr>
              <a:buSzPts val="1400"/>
              <a:buNone/>
            </a:pPr>
            <a:r>
              <a:rPr lang="en-US" sz="1400"/>
              <a:t>(converting factors to integer inputs)</a:t>
            </a:r>
            <a:endParaRPr/>
          </a:p>
          <a:p>
            <a:pPr indent="0" lvl="0" marL="0" rtl="0" algn="l">
              <a:spcBef>
                <a:spcPts val="280"/>
              </a:spcBef>
              <a:spcAft>
                <a:spcPts val="0"/>
              </a:spcAft>
              <a:buClr>
                <a:srgbClr val="3F3F3F"/>
              </a:buClr>
              <a:buSzPts val="1400"/>
              <a:buNone/>
            </a:pPr>
            <a:r>
              <a:rPr lang="en-US" sz="1400"/>
              <a:t>Two methods –</a:t>
            </a:r>
            <a:endParaRPr/>
          </a:p>
          <a:p>
            <a:pPr indent="0" lvl="0" marL="0" rtl="0" algn="l">
              <a:spcBef>
                <a:spcPts val="280"/>
              </a:spcBef>
              <a:spcAft>
                <a:spcPts val="0"/>
              </a:spcAft>
              <a:buClr>
                <a:srgbClr val="3F3F3F"/>
              </a:buClr>
              <a:buSzPts val="1400"/>
              <a:buNone/>
            </a:pPr>
            <a:r>
              <a:rPr lang="en-US" sz="1400"/>
              <a:t>Ordinal Encoding and OneHot Encoding</a:t>
            </a:r>
            <a:endParaRPr/>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rPr lang="en-US" sz="1400"/>
              <a:t>season = {1, 2, 3, 4} -&gt; </a:t>
            </a:r>
            <a:endParaRPr/>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rPr lang="en-US" sz="1400"/>
              <a:t>e.g.</a:t>
            </a:r>
            <a:endParaRPr/>
          </a:p>
          <a:p>
            <a:pPr indent="0" lvl="0" marL="0" rtl="0" algn="l">
              <a:spcBef>
                <a:spcPts val="280"/>
              </a:spcBef>
              <a:spcAft>
                <a:spcPts val="0"/>
              </a:spcAft>
              <a:buClr>
                <a:srgbClr val="3F3F3F"/>
              </a:buClr>
              <a:buSzPts val="1400"/>
              <a:buNone/>
            </a:pPr>
            <a:r>
              <a:rPr lang="en-US" sz="1400"/>
              <a:t>season</a:t>
            </a:r>
            <a:endParaRPr/>
          </a:p>
          <a:p>
            <a:pPr indent="0" lvl="0" marL="0" rtl="0" algn="l">
              <a:spcBef>
                <a:spcPts val="280"/>
              </a:spcBef>
              <a:spcAft>
                <a:spcPts val="0"/>
              </a:spcAft>
              <a:buClr>
                <a:srgbClr val="3F3F3F"/>
              </a:buClr>
              <a:buSzPts val="1400"/>
              <a:buNone/>
            </a:pPr>
            <a:r>
              <a:rPr lang="en-US" sz="1400"/>
              <a:t>1</a:t>
            </a:r>
            <a:endParaRPr/>
          </a:p>
        </p:txBody>
      </p:sp>
      <p:sp>
        <p:nvSpPr>
          <p:cNvPr id="221" name="Google Shape;221;g13ec905a9b9_19_0"/>
          <p:cNvSpPr txBox="1"/>
          <p:nvPr/>
        </p:nvSpPr>
        <p:spPr>
          <a:xfrm>
            <a:off x="480060" y="916700"/>
            <a:ext cx="30251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Data Pre-Processing</a:t>
            </a:r>
            <a:endParaRPr/>
          </a:p>
        </p:txBody>
      </p:sp>
      <p:sp>
        <p:nvSpPr>
          <p:cNvPr id="222" name="Google Shape;222;g13ec905a9b9_19_0"/>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sp>
        <p:nvSpPr>
          <p:cNvPr id="223" name="Google Shape;223;g13ec905a9b9_19_0"/>
          <p:cNvSpPr txBox="1"/>
          <p:nvPr/>
        </p:nvSpPr>
        <p:spPr>
          <a:xfrm>
            <a:off x="2209800" y="260073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season_1 = {0, 1}</a:t>
            </a:r>
            <a:endParaRPr/>
          </a:p>
        </p:txBody>
      </p:sp>
      <p:sp>
        <p:nvSpPr>
          <p:cNvPr id="224" name="Google Shape;224;g13ec905a9b9_19_0"/>
          <p:cNvSpPr txBox="1"/>
          <p:nvPr/>
        </p:nvSpPr>
        <p:spPr>
          <a:xfrm>
            <a:off x="2209800" y="285019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season_2 = {0, 1}</a:t>
            </a:r>
            <a:endParaRPr/>
          </a:p>
        </p:txBody>
      </p:sp>
      <p:sp>
        <p:nvSpPr>
          <p:cNvPr id="225" name="Google Shape;225;g13ec905a9b9_19_0"/>
          <p:cNvSpPr txBox="1"/>
          <p:nvPr/>
        </p:nvSpPr>
        <p:spPr>
          <a:xfrm>
            <a:off x="2209800" y="310727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season_3 = {0, 1}</a:t>
            </a:r>
            <a:endParaRPr/>
          </a:p>
        </p:txBody>
      </p:sp>
      <p:sp>
        <p:nvSpPr>
          <p:cNvPr id="226" name="Google Shape;226;g13ec905a9b9_19_0"/>
          <p:cNvSpPr txBox="1"/>
          <p:nvPr/>
        </p:nvSpPr>
        <p:spPr>
          <a:xfrm>
            <a:off x="2209800" y="3361122"/>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season_4 = {0, 1}</a:t>
            </a:r>
            <a:endParaRPr/>
          </a:p>
        </p:txBody>
      </p:sp>
      <p:sp>
        <p:nvSpPr>
          <p:cNvPr id="227" name="Google Shape;227;g13ec905a9b9_19_0"/>
          <p:cNvSpPr txBox="1"/>
          <p:nvPr/>
        </p:nvSpPr>
        <p:spPr>
          <a:xfrm>
            <a:off x="1447800" y="3872053"/>
            <a:ext cx="1828800" cy="6121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s_1     s_2     s_3    s_4</a:t>
            </a:r>
            <a:endParaRPr/>
          </a:p>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0         0         1       0</a:t>
            </a:r>
            <a:endParaRPr/>
          </a:p>
        </p:txBody>
      </p:sp>
      <p:sp>
        <p:nvSpPr>
          <p:cNvPr id="228" name="Google Shape;228;g13ec905a9b9_19_0"/>
          <p:cNvSpPr txBox="1"/>
          <p:nvPr/>
        </p:nvSpPr>
        <p:spPr>
          <a:xfrm>
            <a:off x="4572000" y="1325880"/>
            <a:ext cx="3960796" cy="3276600"/>
          </a:xfrm>
          <a:prstGeom prst="rect">
            <a:avLst/>
          </a:prstGeom>
          <a:noFill/>
          <a:ln cap="flat" cmpd="sng" w="15875">
            <a:solidFill>
              <a:srgbClr val="BF570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2) Removing unnecessary variables</a:t>
            </a:r>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 </a:t>
            </a:r>
            <a:endParaRPr/>
          </a:p>
          <a:p>
            <a:pPr indent="-342900" lvl="0" marL="342900" marR="0" rtl="0" algn="l">
              <a:spcBef>
                <a:spcPts val="280"/>
              </a:spcBef>
              <a:spcAft>
                <a:spcPts val="0"/>
              </a:spcAft>
              <a:buClr>
                <a:srgbClr val="3F3F3F"/>
              </a:buClr>
              <a:buSzPts val="1400"/>
              <a:buFont typeface="Arial"/>
              <a:buChar char="-"/>
            </a:pPr>
            <a:r>
              <a:rPr lang="en-US" sz="1400">
                <a:solidFill>
                  <a:srgbClr val="3F3F3F"/>
                </a:solidFill>
                <a:latin typeface="Calibri"/>
                <a:ea typeface="Calibri"/>
                <a:cs typeface="Calibri"/>
                <a:sym typeface="Calibri"/>
              </a:rPr>
              <a:t>instant (serial no.),  dte (date),  yr (year),  cnt (total rides per hour)</a:t>
            </a:r>
            <a:endParaRPr/>
          </a:p>
          <a:p>
            <a:pPr indent="-254000" lvl="0" marL="34290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A) For ‘registered’ users</a:t>
            </a:r>
            <a:endParaRPr/>
          </a:p>
          <a:p>
            <a:pPr indent="-342900" lvl="0" marL="342900" marR="0" rtl="0" algn="l">
              <a:spcBef>
                <a:spcPts val="280"/>
              </a:spcBef>
              <a:spcAft>
                <a:spcPts val="0"/>
              </a:spcAft>
              <a:buClr>
                <a:srgbClr val="3F3F3F"/>
              </a:buClr>
              <a:buSzPts val="1400"/>
              <a:buFont typeface="Arial"/>
              <a:buChar char="-"/>
            </a:pPr>
            <a:r>
              <a:rPr lang="en-US" sz="1400">
                <a:solidFill>
                  <a:srgbClr val="3F3F3F"/>
                </a:solidFill>
                <a:latin typeface="Calibri"/>
                <a:ea typeface="Calibri"/>
                <a:cs typeface="Calibri"/>
                <a:sym typeface="Calibri"/>
              </a:rPr>
              <a:t>casual (no. of casual rides per hour) </a:t>
            </a:r>
            <a:endParaRPr/>
          </a:p>
          <a:p>
            <a:pPr indent="-254000" lvl="0" marL="34290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B) For ‘casual’ users</a:t>
            </a:r>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       registered (no. of registered rides per hour) </a:t>
            </a:r>
            <a:endParaRPr/>
          </a:p>
          <a:p>
            <a:pPr indent="0" lvl="0" marL="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6-9 Light Backgroun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2011-06-30T15:04:08Z</dcterms:created>
  <dc:creator>University Marketing and Creative Services</dc:creator>
</cp:coreProperties>
</file>